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3" r:id="rId3"/>
    <p:sldId id="308" r:id="rId4"/>
    <p:sldId id="264" r:id="rId5"/>
    <p:sldId id="309" r:id="rId6"/>
    <p:sldId id="274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4" r:id="rId21"/>
    <p:sldId id="267" r:id="rId22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25"/>
      <p:bold r:id="rId26"/>
    </p:embeddedFont>
    <p:embeddedFont>
      <p:font typeface="Twinkl" pitchFamily="2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53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96E"/>
    <a:srgbClr val="5AB7B2"/>
    <a:srgbClr val="535353"/>
    <a:srgbClr val="F4970C"/>
    <a:srgbClr val="009FE3"/>
    <a:srgbClr val="99C55D"/>
    <a:srgbClr val="FCFCFC"/>
    <a:srgbClr val="58ACA8"/>
    <a:srgbClr val="51534E"/>
    <a:srgbClr val="FFC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436" y="912"/>
      </p:cViewPr>
      <p:guideLst>
        <p:guide orient="horz" pos="2251"/>
        <p:guide pos="2880"/>
        <p:guide pos="340"/>
        <p:guide orient="horz" pos="3974"/>
        <p:guide pos="5420"/>
        <p:guide orient="horz" pos="346"/>
        <p:guide pos="453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Twinkl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>
                <a:latin typeface="Twinkl" pitchFamily="2" charset="0"/>
              </a:rPr>
              <a:t>30/10/2019</a:t>
            </a:fld>
            <a:endParaRPr lang="en-GB" dirty="0">
              <a:latin typeface="Twinkl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Twinkl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>
                <a:latin typeface="Twinkl" pitchFamily="2" charset="0"/>
              </a:rPr>
              <a:t>‹#›</a:t>
            </a:fld>
            <a:endParaRPr lang="en-GB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inkl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inkl" pitchFamily="2" charset="0"/>
              </a:defRPr>
            </a:lvl1pPr>
          </a:lstStyle>
          <a:p>
            <a:fld id="{3D02C5D1-7818-41B5-ABAD-5E4B38A5388F}" type="datetimeFigureOut">
              <a:rPr lang="en-GB" smtClean="0"/>
              <a:pPr/>
              <a:t>30/10/2019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inkl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inkl" pitchFamily="2" charset="0"/>
              </a:defRPr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5.xml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Being Mindful</a:t>
            </a:r>
          </a:p>
        </p:txBody>
      </p:sp>
      <p:sp>
        <p:nvSpPr>
          <p:cNvPr id="5" name="Rectangle 4"/>
          <p:cNvSpPr/>
          <p:nvPr/>
        </p:nvSpPr>
        <p:spPr>
          <a:xfrm>
            <a:off x="642933" y="1459102"/>
            <a:ext cx="7848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Mindfulness helps us to understand ourselves, our behaviour and our habits.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59" t="-1411" r="5159" b="34763"/>
          <a:stretch/>
        </p:blipFill>
        <p:spPr>
          <a:xfrm>
            <a:off x="1534198" y="2002126"/>
            <a:ext cx="2547259" cy="485587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28513" y="2095803"/>
            <a:ext cx="3512457" cy="3512457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Through mindfulness, we learn to pay attention to our thoughts, our emotions and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physical </a:t>
            </a:r>
            <a:r>
              <a:rPr lang="en-GB" dirty="0"/>
              <a:t>sensations.</a:t>
            </a:r>
          </a:p>
        </p:txBody>
      </p:sp>
      <p:sp>
        <p:nvSpPr>
          <p:cNvPr id="13" name="Oval 12"/>
          <p:cNvSpPr/>
          <p:nvPr/>
        </p:nvSpPr>
        <p:spPr>
          <a:xfrm>
            <a:off x="746685" y="2214185"/>
            <a:ext cx="3512457" cy="3512457"/>
          </a:xfrm>
          <a:prstGeom prst="ellipse">
            <a:avLst/>
          </a:prstGeom>
          <a:solidFill>
            <a:srgbClr val="ED6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can then see how these affect our mood and behaviour.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22"/>
          <a:stretch/>
        </p:blipFill>
        <p:spPr>
          <a:xfrm>
            <a:off x="5234602" y="1843314"/>
            <a:ext cx="2620845" cy="502194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752099" y="2135998"/>
            <a:ext cx="3668829" cy="3668829"/>
          </a:xfrm>
          <a:prstGeom prst="ellipse">
            <a:avLst/>
          </a:prstGeom>
          <a:solidFill>
            <a:srgbClr val="99C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Practising mindfulness trains us to be more focused, settled </a:t>
            </a:r>
            <a:r>
              <a:rPr lang="en-GB" sz="2000" dirty="0" smtClean="0">
                <a:solidFill>
                  <a:schemeClr val="bg1"/>
                </a:solidFill>
              </a:rPr>
              <a:t/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and </a:t>
            </a:r>
            <a:r>
              <a:rPr lang="en-GB" sz="2000" dirty="0">
                <a:solidFill>
                  <a:schemeClr val="bg1"/>
                </a:solidFill>
              </a:rPr>
              <a:t>calm.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90"/>
          <a:stretch/>
        </p:blipFill>
        <p:spPr>
          <a:xfrm>
            <a:off x="761199" y="2002127"/>
            <a:ext cx="2767690" cy="4892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44"/>
          <a:stretch/>
        </p:blipFill>
        <p:spPr>
          <a:xfrm>
            <a:off x="5993883" y="1749214"/>
            <a:ext cx="2332301" cy="5130557"/>
          </a:xfrm>
          <a:prstGeom prst="rect">
            <a:avLst/>
          </a:prstGeom>
        </p:spPr>
      </p:pic>
      <p:pic>
        <p:nvPicPr>
          <p:cNvPr id="27" name="Whole Clas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5436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3" grpId="1" animBg="1"/>
      <p:bldP spid="13" grpId="0" animBg="1"/>
      <p:bldP spid="13" grpId="1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" t="9070" r="451" b="12530"/>
          <a:stretch/>
        </p:blipFill>
        <p:spPr>
          <a:xfrm>
            <a:off x="534838" y="1782034"/>
            <a:ext cx="8072133" cy="4517167"/>
          </a:xfrm>
          <a:prstGeom prst="roundRect">
            <a:avLst>
              <a:gd name="adj" fmla="val 3734"/>
            </a:avLst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Being Mindful</a:t>
            </a:r>
          </a:p>
        </p:txBody>
      </p:sp>
      <p:sp>
        <p:nvSpPr>
          <p:cNvPr id="5" name="Rectangle 4"/>
          <p:cNvSpPr/>
          <p:nvPr/>
        </p:nvSpPr>
        <p:spPr>
          <a:xfrm>
            <a:off x="642933" y="1399645"/>
            <a:ext cx="7848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Let’s have a go at being mindful!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34838" y="1782034"/>
            <a:ext cx="3341837" cy="4526691"/>
            <a:chOff x="534838" y="1782034"/>
            <a:chExt cx="3341837" cy="4526691"/>
          </a:xfrm>
        </p:grpSpPr>
        <p:sp>
          <p:nvSpPr>
            <p:cNvPr id="14" name="Rounded Rectangle 13"/>
            <p:cNvSpPr/>
            <p:nvPr/>
          </p:nvSpPr>
          <p:spPr>
            <a:xfrm>
              <a:off x="534838" y="1782034"/>
              <a:ext cx="3341837" cy="4526691"/>
            </a:xfrm>
            <a:prstGeom prst="roundRect">
              <a:avLst>
                <a:gd name="adj" fmla="val 5296"/>
              </a:avLst>
            </a:prstGeom>
            <a:solidFill>
              <a:srgbClr val="5AB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38" y="1953395"/>
              <a:ext cx="2952975" cy="41759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Rounded Rectangle 17"/>
          <p:cNvSpPr/>
          <p:nvPr/>
        </p:nvSpPr>
        <p:spPr>
          <a:xfrm>
            <a:off x="3959525" y="1953395"/>
            <a:ext cx="4428825" cy="839348"/>
          </a:xfrm>
          <a:prstGeom prst="roundRect">
            <a:avLst>
              <a:gd name="adj" fmla="val 32261"/>
            </a:avLst>
          </a:prstGeom>
          <a:solidFill>
            <a:srgbClr val="FAFAFA"/>
          </a:solidFill>
          <a:ln w="38100">
            <a:solidFill>
              <a:srgbClr val="F497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did being mindful make you feel?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959523" y="1953395"/>
            <a:ext cx="4428825" cy="839348"/>
          </a:xfrm>
          <a:prstGeom prst="roundRect">
            <a:avLst>
              <a:gd name="adj" fmla="val 32261"/>
            </a:avLst>
          </a:prstGeom>
          <a:solidFill>
            <a:srgbClr val="FAFAFA"/>
          </a:solidFill>
          <a:ln w="38100">
            <a:solidFill>
              <a:srgbClr val="009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If you feel happy to, share your thoughts with the class.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1"/>
          <a:stretch/>
        </p:blipFill>
        <p:spPr>
          <a:xfrm>
            <a:off x="4381796" y="2964105"/>
            <a:ext cx="3584277" cy="3335096"/>
          </a:xfrm>
          <a:prstGeom prst="rect">
            <a:avLst/>
          </a:prstGeom>
        </p:spPr>
      </p:pic>
      <p:pic>
        <p:nvPicPr>
          <p:cNvPr id="22" name="Whole Clas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5436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6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Scattered Mind</a:t>
            </a:r>
          </a:p>
        </p:txBody>
      </p:sp>
      <p:sp>
        <p:nvSpPr>
          <p:cNvPr id="5" name="Rectangle 4"/>
          <p:cNvSpPr/>
          <p:nvPr/>
        </p:nvSpPr>
        <p:spPr>
          <a:xfrm>
            <a:off x="642933" y="1399645"/>
            <a:ext cx="7848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Do you ever feel that </a:t>
            </a:r>
            <a:r>
              <a:rPr lang="en-GB" dirty="0" smtClean="0"/>
              <a:t>your mind </a:t>
            </a:r>
            <a:r>
              <a:rPr lang="en-GB" dirty="0"/>
              <a:t>is unsettled and full of thoughts?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-4626018" y="3012194"/>
            <a:ext cx="3137112" cy="621741"/>
          </a:xfrm>
          <a:prstGeom prst="roundRect">
            <a:avLst/>
          </a:prstGeom>
          <a:solidFill>
            <a:srgbClr val="58A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You have homework to do</a:t>
            </a:r>
            <a:r>
              <a:rPr lang="en-GB" b="1" dirty="0" smtClean="0"/>
              <a:t>.</a:t>
            </a:r>
            <a:endParaRPr lang="en-GB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-5192554" y="3013969"/>
            <a:ext cx="3703648" cy="621741"/>
          </a:xfrm>
          <a:prstGeom prst="roundRect">
            <a:avLst/>
          </a:prstGeom>
          <a:solidFill>
            <a:srgbClr val="ED6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You need to tidy your bedroom.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-5385510" y="3012194"/>
            <a:ext cx="4350923" cy="833612"/>
          </a:xfrm>
          <a:prstGeom prst="roundRect">
            <a:avLst/>
          </a:prstGeom>
          <a:solidFill>
            <a:srgbClr val="F49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Your brother, sister or friend is doing something that annoys you.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2" y="1914530"/>
            <a:ext cx="3448142" cy="449579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19138" y="2299263"/>
            <a:ext cx="3807500" cy="850783"/>
          </a:xfrm>
          <a:prstGeom prst="roundRect">
            <a:avLst>
              <a:gd name="adj" fmla="val 32261"/>
            </a:avLst>
          </a:prstGeom>
          <a:solidFill>
            <a:srgbClr val="FAFAFA"/>
          </a:solidFill>
          <a:ln w="38100">
            <a:solidFill>
              <a:srgbClr val="99C5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is the mind being ‘scattered’.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19138" y="3506791"/>
            <a:ext cx="3807500" cy="1311271"/>
          </a:xfrm>
          <a:prstGeom prst="roundRect">
            <a:avLst>
              <a:gd name="adj" fmla="val 32261"/>
            </a:avLst>
          </a:prstGeom>
          <a:solidFill>
            <a:srgbClr val="FAFAFA"/>
          </a:solidFill>
          <a:ln w="38100">
            <a:solidFill>
              <a:srgbClr val="F497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It is quite normal to have a scattered mind but it can make it very difficult to concentrate.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80850" y="2299263"/>
            <a:ext cx="3807500" cy="1068332"/>
          </a:xfrm>
          <a:prstGeom prst="roundRect">
            <a:avLst>
              <a:gd name="adj" fmla="val 32261"/>
            </a:avLst>
          </a:prstGeom>
          <a:solidFill>
            <a:srgbClr val="FAFAFA"/>
          </a:solidFill>
          <a:ln w="38100">
            <a:solidFill>
              <a:srgbClr val="009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our mind is busy with racing thoughts and feelings, we can feel worried and unsettled.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566493" y="3752328"/>
            <a:ext cx="3807500" cy="2252565"/>
          </a:xfrm>
          <a:prstGeom prst="roundRect">
            <a:avLst>
              <a:gd name="adj" fmla="val 32261"/>
            </a:avLst>
          </a:prstGeom>
          <a:solidFill>
            <a:srgbClr val="FAFAFA"/>
          </a:solidFill>
          <a:ln w="38100">
            <a:solidFill>
              <a:srgbClr val="5AB7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Learning to pay attention helps us notice when our mind has become ‘scattered’. Mindfulness helps settle our busy minds, helping us to feel calmer and happier.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3" y="1980746"/>
            <a:ext cx="3837379" cy="4415065"/>
          </a:xfrm>
          <a:prstGeom prst="rect">
            <a:avLst/>
          </a:prstGeom>
        </p:spPr>
      </p:pic>
      <p:pic>
        <p:nvPicPr>
          <p:cNvPr id="30" name="Whole Cla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5436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7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7.40741E-7 L 1.03108 0.01551 " pathEditMode="relative" rAng="0" ptsTypes="AA">
                                      <p:cBhvr>
                                        <p:cTn id="13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45" y="7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2.22222E-6 -2.22222E-6 L 1.06858 0.01528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20" y="76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decel="5000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1.66667E-6 0 L 1.05434 0 " pathEditMode="relative" rAng="0" ptsTypes="AA">
                                      <p:cBhvr>
                                        <p:cTn id="23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08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34838" y="2040727"/>
            <a:ext cx="8069412" cy="3534446"/>
          </a:xfrm>
          <a:prstGeom prst="roundRect">
            <a:avLst>
              <a:gd name="adj" fmla="val 5296"/>
            </a:avLst>
          </a:prstGeom>
          <a:solidFill>
            <a:srgbClr val="5AB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04000" tIns="108000" rIns="108000" bIns="108000" rtlCol="0" anchor="ctr"/>
          <a:lstStyle/>
          <a:p>
            <a:r>
              <a:rPr lang="en-GB" dirty="0"/>
              <a:t>Colour the picture on your </a:t>
            </a:r>
            <a:r>
              <a:rPr lang="en-GB" b="1" dirty="0"/>
              <a:t>Pudsey’s Mindfulness Colouring Sheet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Be mindful of what you are doing; the feel of the pen or pencil in your hand and on the paper and how the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colours </a:t>
            </a:r>
            <a:r>
              <a:rPr lang="en-GB" dirty="0"/>
              <a:t>look</a:t>
            </a:r>
            <a:r>
              <a:rPr lang="en-GB" dirty="0" smtClean="0"/>
              <a:t>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Scattered Mind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9137" y="1399645"/>
            <a:ext cx="766921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Activities, such as colouring, are calming and settling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mindfulness </a:t>
            </a:r>
            <a:r>
              <a:rPr lang="en-GB" dirty="0"/>
              <a:t>exercises.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2245399"/>
            <a:ext cx="4444932" cy="3143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Rounded Rectangle 28"/>
          <p:cNvSpPr/>
          <p:nvPr/>
        </p:nvSpPr>
        <p:spPr>
          <a:xfrm>
            <a:off x="5505588" y="2291942"/>
            <a:ext cx="2882762" cy="3032015"/>
          </a:xfrm>
          <a:prstGeom prst="roundRect">
            <a:avLst/>
          </a:prstGeom>
          <a:solidFill>
            <a:srgbClr val="FCFCFC"/>
          </a:solidFill>
          <a:ln w="38100">
            <a:solidFill>
              <a:srgbClr val="ED6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If your mind starts to wander, this is OK. Recognise it has drifted and then bring your attention back to the picture and the colours you are using.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39750" y="5662257"/>
            <a:ext cx="8064500" cy="646468"/>
          </a:xfrm>
          <a:prstGeom prst="roundRect">
            <a:avLst>
              <a:gd name="adj" fmla="val 32261"/>
            </a:avLst>
          </a:prstGeom>
          <a:solidFill>
            <a:srgbClr val="FCFCFC"/>
          </a:solidFill>
          <a:ln w="38100">
            <a:solidFill>
              <a:srgbClr val="99C5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Did it help your scattered mind feel settled?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05588" y="2300985"/>
            <a:ext cx="2882762" cy="3032015"/>
          </a:xfrm>
          <a:prstGeom prst="roundRect">
            <a:avLst/>
          </a:prstGeom>
          <a:solidFill>
            <a:srgbClr val="FCFCFC"/>
          </a:solidFill>
          <a:ln w="38100">
            <a:solidFill>
              <a:srgbClr val="F497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did being mindful when you were colouring make 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you </a:t>
            </a:r>
            <a:r>
              <a:rPr lang="en-GB" dirty="0">
                <a:solidFill>
                  <a:schemeClr val="tx1"/>
                </a:solidFill>
              </a:rPr>
              <a:t>feel? </a:t>
            </a:r>
          </a:p>
        </p:txBody>
      </p:sp>
      <p:pic>
        <p:nvPicPr>
          <p:cNvPr id="33" name="Individual Wor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5436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5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29" grpId="0" animBg="1"/>
      <p:bldP spid="29" grpId="1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Breath</a:t>
            </a:r>
          </a:p>
        </p:txBody>
      </p:sp>
      <p:sp>
        <p:nvSpPr>
          <p:cNvPr id="5" name="Rectangle 4"/>
          <p:cNvSpPr/>
          <p:nvPr/>
        </p:nvSpPr>
        <p:spPr>
          <a:xfrm>
            <a:off x="719137" y="1472305"/>
            <a:ext cx="766921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We have a mindfulness tool that we can take with us wherever we go!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Does </a:t>
            </a:r>
            <a:r>
              <a:rPr lang="en-GB" dirty="0"/>
              <a:t>anyone know what it is?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19137" y="2146988"/>
            <a:ext cx="4397837" cy="1399024"/>
          </a:xfrm>
          <a:prstGeom prst="roundRect">
            <a:avLst>
              <a:gd name="adj" fmla="val 32261"/>
            </a:avLst>
          </a:prstGeom>
          <a:solidFill>
            <a:srgbClr val="FAFAFA"/>
          </a:solidFill>
          <a:ln w="38100">
            <a:solidFill>
              <a:srgbClr val="ED6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breath is always with us. It is something we can always call on to help us whenever </a:t>
            </a:r>
            <a:r>
              <a:rPr lang="en-GB" dirty="0" smtClean="0">
                <a:solidFill>
                  <a:schemeClr val="tx1"/>
                </a:solidFill>
              </a:rPr>
              <a:t>we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need </a:t>
            </a:r>
            <a:r>
              <a:rPr lang="en-GB" dirty="0">
                <a:solidFill>
                  <a:schemeClr val="tx1"/>
                </a:solidFill>
              </a:rPr>
              <a:t>it.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9138" y="3725444"/>
            <a:ext cx="4397835" cy="1298979"/>
          </a:xfrm>
          <a:prstGeom prst="roundRect">
            <a:avLst>
              <a:gd name="adj" fmla="val 32261"/>
            </a:avLst>
          </a:prstGeom>
          <a:solidFill>
            <a:srgbClr val="FAFAFA"/>
          </a:solidFill>
          <a:ln w="38100">
            <a:solidFill>
              <a:srgbClr val="5AB7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Focusing on the breath and being mindful of what it feels like as we breathe in and out can help our minds to settle.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19137" y="5203856"/>
            <a:ext cx="4397836" cy="939393"/>
          </a:xfrm>
          <a:prstGeom prst="roundRect">
            <a:avLst>
              <a:gd name="adj" fmla="val 32261"/>
            </a:avLst>
          </a:prstGeom>
          <a:solidFill>
            <a:srgbClr val="FAFAFA"/>
          </a:solidFill>
          <a:ln w="38100">
            <a:solidFill>
              <a:srgbClr val="F497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Let’s practise being mindful of 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tx1"/>
                </a:solidFill>
              </a:rPr>
              <a:t>breath!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305671" y="2133077"/>
            <a:ext cx="3082679" cy="4175648"/>
            <a:chOff x="534838" y="1782034"/>
            <a:chExt cx="3341837" cy="4526691"/>
          </a:xfrm>
        </p:grpSpPr>
        <p:sp>
          <p:nvSpPr>
            <p:cNvPr id="17" name="Rounded Rectangle 16"/>
            <p:cNvSpPr/>
            <p:nvPr/>
          </p:nvSpPr>
          <p:spPr>
            <a:xfrm>
              <a:off x="534838" y="1782034"/>
              <a:ext cx="3341837" cy="4526691"/>
            </a:xfrm>
            <a:prstGeom prst="roundRect">
              <a:avLst>
                <a:gd name="adj" fmla="val 5296"/>
              </a:avLst>
            </a:prstGeom>
            <a:solidFill>
              <a:srgbClr val="5AB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38" y="1953395"/>
              <a:ext cx="2952975" cy="41759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1173532" y="2104644"/>
            <a:ext cx="1569992" cy="1569992"/>
            <a:chOff x="4788025" y="4522833"/>
            <a:chExt cx="1569992" cy="1569992"/>
          </a:xfrm>
          <a:solidFill>
            <a:srgbClr val="009FE3"/>
          </a:solidFill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4788025" y="4522833"/>
              <a:ext cx="1569992" cy="15699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hlinkClick r:id="rId4" action="ppaction://hlinksldjump"/>
            </p:cNvPr>
            <p:cNvSpPr/>
            <p:nvPr/>
          </p:nvSpPr>
          <p:spPr>
            <a:xfrm>
              <a:off x="4788025" y="5184718"/>
              <a:ext cx="1569992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Consolidating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14185" y="2104644"/>
            <a:ext cx="1577281" cy="1569992"/>
            <a:chOff x="6574042" y="4512842"/>
            <a:chExt cx="1577281" cy="1569992"/>
          </a:xfrm>
          <a:solidFill>
            <a:srgbClr val="009FE3"/>
          </a:solidFill>
        </p:grpSpPr>
        <p:sp>
          <p:nvSpPr>
            <p:cNvPr id="26" name="Oval 25">
              <a:hlinkClick r:id="rId5" action="ppaction://hlinksldjump"/>
            </p:cNvPr>
            <p:cNvSpPr/>
            <p:nvPr/>
          </p:nvSpPr>
          <p:spPr>
            <a:xfrm>
              <a:off x="6574042" y="4512842"/>
              <a:ext cx="1569992" cy="15699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>
              <a:hlinkClick r:id="rId4" action="ppaction://hlinksldjump"/>
            </p:cNvPr>
            <p:cNvSpPr/>
            <p:nvPr/>
          </p:nvSpPr>
          <p:spPr>
            <a:xfrm>
              <a:off x="6581331" y="5184718"/>
              <a:ext cx="1569992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Reflecting 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8"/>
          <a:stretch/>
        </p:blipFill>
        <p:spPr>
          <a:xfrm>
            <a:off x="594354" y="3845643"/>
            <a:ext cx="1985061" cy="30486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903" b="29039"/>
          <a:stretch/>
        </p:blipFill>
        <p:spPr>
          <a:xfrm>
            <a:off x="3292294" y="3865625"/>
            <a:ext cx="2662331" cy="3048643"/>
          </a:xfrm>
          <a:prstGeom prst="rect">
            <a:avLst/>
          </a:prstGeom>
        </p:spPr>
      </p:pic>
      <p:pic>
        <p:nvPicPr>
          <p:cNvPr id="34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5436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2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36606"/>
            <a:ext cx="8220075" cy="5584682"/>
          </a:xfrm>
          <a:prstGeom prst="roundRect">
            <a:avLst>
              <a:gd name="adj" fmla="val 2203"/>
            </a:avLst>
          </a:prstGeom>
        </p:spPr>
        <p:txBody>
          <a:bodyPr/>
          <a:lstStyle/>
          <a:p>
            <a:r>
              <a:rPr lang="en-GB" sz="5400" dirty="0" smtClean="0"/>
              <a:t>Consolidating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0354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34838" y="2040727"/>
            <a:ext cx="8069412" cy="4267998"/>
          </a:xfrm>
          <a:prstGeom prst="roundRect">
            <a:avLst>
              <a:gd name="adj" fmla="val 5296"/>
            </a:avLst>
          </a:prstGeom>
          <a:solidFill>
            <a:srgbClr val="5AB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04000" tIns="108000" rIns="108000" bIns="108000" rtlCol="0" anchor="ctr"/>
          <a:lstStyle/>
          <a:p>
            <a:endParaRPr lang="en-GB" dirty="0" smtClean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Pudsey’s Journal</a:t>
            </a:r>
          </a:p>
        </p:txBody>
      </p:sp>
      <p:sp>
        <p:nvSpPr>
          <p:cNvPr id="5" name="Rectangle 4"/>
          <p:cNvSpPr/>
          <p:nvPr/>
        </p:nvSpPr>
        <p:spPr>
          <a:xfrm>
            <a:off x="719137" y="1399645"/>
            <a:ext cx="766921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Record how you have felt during our mindfulness lesson on your </a:t>
            </a:r>
            <a:r>
              <a:rPr lang="en-GB" b="1" dirty="0"/>
              <a:t>Mindfulness with Pudsey Journal Activity Sheet</a:t>
            </a:r>
            <a:r>
              <a:rPr lang="en-GB" dirty="0"/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3" y="2177144"/>
            <a:ext cx="2793973" cy="3951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2" y="2178244"/>
            <a:ext cx="2793974" cy="3951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2" y="2178246"/>
            <a:ext cx="2793974" cy="3951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1" y="2178246"/>
            <a:ext cx="2793975" cy="3951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ndividual Work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5436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7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18577 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37622 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52535 -4.07407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36606"/>
            <a:ext cx="8220075" cy="5584682"/>
          </a:xfrm>
          <a:prstGeom prst="roundRect">
            <a:avLst>
              <a:gd name="adj" fmla="val 2203"/>
            </a:avLst>
          </a:prstGeom>
        </p:spPr>
        <p:txBody>
          <a:bodyPr/>
          <a:lstStyle/>
          <a:p>
            <a:r>
              <a:rPr lang="en-GB" sz="5400" dirty="0"/>
              <a:t>Reflecting </a:t>
            </a:r>
          </a:p>
        </p:txBody>
      </p:sp>
    </p:spTree>
    <p:extLst>
      <p:ext uri="{BB962C8B-B14F-4D97-AF65-F5344CB8AC3E}">
        <p14:creationId xmlns:p14="http://schemas.microsoft.com/office/powerpoint/2010/main" val="8459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5772" y="1248229"/>
            <a:ext cx="2861723" cy="5457106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Discussion Time</a:t>
            </a:r>
          </a:p>
        </p:txBody>
      </p:sp>
      <p:sp>
        <p:nvSpPr>
          <p:cNvPr id="2" name="Pentagon 1"/>
          <p:cNvSpPr/>
          <p:nvPr/>
        </p:nvSpPr>
        <p:spPr>
          <a:xfrm>
            <a:off x="457198" y="1747918"/>
            <a:ext cx="2968173" cy="732970"/>
          </a:xfrm>
          <a:prstGeom prst="homePlate">
            <a:avLst/>
          </a:prstGeom>
          <a:solidFill>
            <a:srgbClr val="ED6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08000" rIns="108000" bIns="108000" rtlCol="0" anchor="ctr"/>
          <a:lstStyle/>
          <a:p>
            <a:r>
              <a:rPr lang="en-GB" b="1" dirty="0" smtClean="0"/>
              <a:t>What is mindfulness?</a:t>
            </a:r>
            <a:endParaRPr lang="en-GB" b="1" dirty="0"/>
          </a:p>
        </p:txBody>
      </p:sp>
      <p:sp>
        <p:nvSpPr>
          <p:cNvPr id="14" name="Pentagon 13"/>
          <p:cNvSpPr/>
          <p:nvPr/>
        </p:nvSpPr>
        <p:spPr>
          <a:xfrm>
            <a:off x="457198" y="2696030"/>
            <a:ext cx="3955146" cy="732970"/>
          </a:xfrm>
          <a:prstGeom prst="homePlate">
            <a:avLst/>
          </a:prstGeom>
          <a:solidFill>
            <a:srgbClr val="5AB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08000" rIns="108000" bIns="108000" rtlCol="0" anchor="ctr"/>
          <a:lstStyle/>
          <a:p>
            <a:r>
              <a:rPr lang="en-GB" b="1" dirty="0"/>
              <a:t>How can mindfulness help me?</a:t>
            </a:r>
          </a:p>
        </p:txBody>
      </p:sp>
      <p:sp>
        <p:nvSpPr>
          <p:cNvPr id="15" name="Pentagon 14"/>
          <p:cNvSpPr/>
          <p:nvPr/>
        </p:nvSpPr>
        <p:spPr>
          <a:xfrm>
            <a:off x="457198" y="3644142"/>
            <a:ext cx="4898574" cy="1100512"/>
          </a:xfrm>
          <a:prstGeom prst="homePlate">
            <a:avLst/>
          </a:prstGeom>
          <a:solidFill>
            <a:srgbClr val="F49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08000" rIns="108000" bIns="108000" rtlCol="0" anchor="ctr"/>
          <a:lstStyle/>
          <a:p>
            <a:r>
              <a:rPr lang="en-GB" b="1" dirty="0"/>
              <a:t>How will you use mindfulness in your daily activities to help you feel settled, calm and happy?</a:t>
            </a:r>
          </a:p>
        </p:txBody>
      </p:sp>
      <p:sp>
        <p:nvSpPr>
          <p:cNvPr id="16" name="Pentagon 15"/>
          <p:cNvSpPr/>
          <p:nvPr/>
        </p:nvSpPr>
        <p:spPr>
          <a:xfrm>
            <a:off x="457198" y="4959796"/>
            <a:ext cx="4680859" cy="1092802"/>
          </a:xfrm>
          <a:prstGeom prst="homePlat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08000" rIns="108000" bIns="108000" rtlCol="0" anchor="ctr"/>
          <a:lstStyle/>
          <a:p>
            <a:r>
              <a:rPr lang="en-GB" b="1" dirty="0"/>
              <a:t>Share your thoughts with a partner and then, if you feel happy to, with the class.</a:t>
            </a:r>
          </a:p>
        </p:txBody>
      </p:sp>
      <p:pic>
        <p:nvPicPr>
          <p:cNvPr id="17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5436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9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Discussion Time</a:t>
            </a:r>
          </a:p>
        </p:txBody>
      </p:sp>
      <p:sp>
        <p:nvSpPr>
          <p:cNvPr id="3" name="Rectangle 2"/>
          <p:cNvSpPr/>
          <p:nvPr/>
        </p:nvSpPr>
        <p:spPr>
          <a:xfrm>
            <a:off x="719138" y="1419872"/>
            <a:ext cx="7669212" cy="186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tabLst>
                <a:tab pos="6581775" algn="l"/>
              </a:tabLst>
            </a:pPr>
            <a:r>
              <a:rPr lang="en-GB" dirty="0"/>
              <a:t>The mind is naturally scattered.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  <a:tabLst>
                <a:tab pos="6581775" algn="l"/>
              </a:tabLst>
            </a:pPr>
            <a:r>
              <a:rPr lang="en-GB" dirty="0"/>
              <a:t>Mindfulness helps settle the mind.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  <a:tabLst>
                <a:tab pos="6581775" algn="l"/>
              </a:tabLst>
            </a:pPr>
            <a:r>
              <a:rPr lang="en-GB" dirty="0"/>
              <a:t>Learning to focus the mind can help us to feel calm.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  <a:tabLst>
                <a:tab pos="6581775" algn="l"/>
              </a:tabLst>
            </a:pPr>
            <a:r>
              <a:rPr lang="en-GB" dirty="0"/>
              <a:t>This can help us better understand our feelings and emotions.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  <a:tabLst>
                <a:tab pos="6581775" algn="l"/>
              </a:tabLst>
            </a:pPr>
            <a:r>
              <a:rPr lang="en-GB" dirty="0"/>
              <a:t>It can help us to not get so distracted by our thoughts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1794071" y="1473201"/>
            <a:ext cx="5519346" cy="1581662"/>
          </a:xfrm>
          <a:prstGeom prst="roundRect">
            <a:avLst/>
          </a:prstGeom>
          <a:solidFill>
            <a:srgbClr val="FBFBFB"/>
          </a:solidFill>
          <a:ln w="38100">
            <a:solidFill>
              <a:srgbClr val="5AB7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Practising mindfulness can have a positive impact on how we feel and on our mental health.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9750" y="2718742"/>
            <a:ext cx="8033540" cy="3463925"/>
            <a:chOff x="554264" y="3008765"/>
            <a:chExt cx="8095170" cy="349049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863" y="3328606"/>
              <a:ext cx="995912" cy="31706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64" y="3429000"/>
              <a:ext cx="1406555" cy="30218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976" y="3229942"/>
              <a:ext cx="2099350" cy="324621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690" y="3472934"/>
              <a:ext cx="2394744" cy="29779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074" y="3008765"/>
              <a:ext cx="1331122" cy="3490498"/>
            </a:xfrm>
            <a:prstGeom prst="rect">
              <a:avLst/>
            </a:prstGeom>
          </p:spPr>
        </p:pic>
      </p:grpSp>
      <p:pic>
        <p:nvPicPr>
          <p:cNvPr id="20" name="Whole Clas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5436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2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/>
              <a:t>I can explain what mindfulness is and understand how it can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help </a:t>
            </a:r>
            <a:r>
              <a:rPr lang="en-GB" dirty="0"/>
              <a:t>me.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recognise when my mind wanders.</a:t>
            </a:r>
          </a:p>
          <a:p>
            <a:r>
              <a:rPr lang="en-GB" dirty="0">
                <a:latin typeface="Twinkl" pitchFamily="50" charset="0"/>
              </a:rPr>
              <a:t>I can identify how mindfulness helps to settle my mind.</a:t>
            </a:r>
          </a:p>
          <a:p>
            <a:r>
              <a:rPr lang="en-GB" dirty="0">
                <a:latin typeface="Twinkl" pitchFamily="50" charset="0"/>
              </a:rPr>
              <a:t>I can use the breath to help me feel calm.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/>
              <a:t>I can explain what mindfulness is and understand how it can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help </a:t>
            </a:r>
            <a:r>
              <a:rPr lang="en-GB" dirty="0"/>
              <a:t>me.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recognise when my mind wanders.</a:t>
            </a:r>
          </a:p>
          <a:p>
            <a:r>
              <a:rPr lang="en-GB" dirty="0">
                <a:latin typeface="Twinkl" pitchFamily="50" charset="0"/>
              </a:rPr>
              <a:t>I can identify how mindfulness helps to settle my mind.</a:t>
            </a:r>
          </a:p>
          <a:p>
            <a:r>
              <a:rPr lang="en-GB" dirty="0">
                <a:latin typeface="Twinkl" pitchFamily="50" charset="0"/>
              </a:rPr>
              <a:t>I can use the breath to help me feel calm.</a:t>
            </a:r>
          </a:p>
        </p:txBody>
      </p:sp>
    </p:spTree>
    <p:extLst>
      <p:ext uri="{BB962C8B-B14F-4D97-AF65-F5344CB8AC3E}">
        <p14:creationId xmlns:p14="http://schemas.microsoft.com/office/powerpoint/2010/main" val="14762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36606"/>
            <a:ext cx="8220075" cy="5584682"/>
          </a:xfrm>
          <a:prstGeom prst="roundRect">
            <a:avLst>
              <a:gd name="adj" fmla="val 2203"/>
            </a:avLst>
          </a:prstGeom>
        </p:spPr>
        <p:txBody>
          <a:bodyPr/>
          <a:lstStyle/>
          <a:p>
            <a:r>
              <a:rPr lang="en-GB" sz="5400" dirty="0" smtClean="0">
                <a:latin typeface="Twinkl" pitchFamily="2" charset="0"/>
              </a:rPr>
              <a:t>The Big Questions</a:t>
            </a:r>
            <a:endParaRPr lang="en-GB" sz="54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314701" y="1504022"/>
            <a:ext cx="2514598" cy="1268324"/>
          </a:xfrm>
          <a:prstGeom prst="wedgeRoundRectCallout">
            <a:avLst>
              <a:gd name="adj1" fmla="val -57766"/>
              <a:gd name="adj2" fmla="val 84823"/>
              <a:gd name="adj3" fmla="val 16667"/>
            </a:avLst>
          </a:prstGeom>
          <a:solidFill>
            <a:srgbClr val="FBFBFB"/>
          </a:solidFill>
          <a:ln w="28575">
            <a:solidFill>
              <a:srgbClr val="5AB7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is mindfulness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21431" y="3429000"/>
            <a:ext cx="2507868" cy="1268324"/>
          </a:xfrm>
          <a:prstGeom prst="wedgeRoundRectCallout">
            <a:avLst>
              <a:gd name="adj1" fmla="val 69168"/>
              <a:gd name="adj2" fmla="val -40815"/>
              <a:gd name="adj3" fmla="val 16667"/>
            </a:avLst>
          </a:prstGeom>
          <a:solidFill>
            <a:srgbClr val="FBFBFB"/>
          </a:solidFill>
          <a:ln w="38100">
            <a:solidFill>
              <a:srgbClr val="ED6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can mindfulness help me?</a:t>
            </a:r>
          </a:p>
        </p:txBody>
      </p:sp>
      <p:sp>
        <p:nvSpPr>
          <p:cNvPr id="16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The Big </a:t>
            </a:r>
            <a:r>
              <a:rPr lang="en-GB" sz="3600" dirty="0" smtClean="0">
                <a:latin typeface="+mn-lt"/>
              </a:rPr>
              <a:t>Questions</a:t>
            </a:r>
            <a:endParaRPr lang="en-GB" sz="36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8"/>
          <a:stretch/>
        </p:blipFill>
        <p:spPr>
          <a:xfrm>
            <a:off x="349973" y="1935596"/>
            <a:ext cx="3228748" cy="49586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0" b="29039"/>
          <a:stretch/>
        </p:blipFill>
        <p:spPr>
          <a:xfrm>
            <a:off x="5363343" y="1935597"/>
            <a:ext cx="3867743" cy="49586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5436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36606"/>
            <a:ext cx="8220075" cy="5584682"/>
          </a:xfrm>
          <a:prstGeom prst="roundRect">
            <a:avLst>
              <a:gd name="adj" fmla="val 2203"/>
            </a:avLst>
          </a:prstGeom>
        </p:spPr>
        <p:txBody>
          <a:bodyPr/>
          <a:lstStyle/>
          <a:p>
            <a:r>
              <a:rPr lang="en-GB" sz="5400" dirty="0"/>
              <a:t>Reconnecting </a:t>
            </a:r>
            <a:endParaRPr lang="en-GB" sz="54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050629" y="2128061"/>
            <a:ext cx="1978563" cy="1978563"/>
          </a:xfrm>
          <a:prstGeom prst="ellipse">
            <a:avLst/>
          </a:prstGeom>
          <a:solidFill>
            <a:srgbClr val="99C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22" y="2127917"/>
            <a:ext cx="4051556" cy="293792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Feeling Happy and Calm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99645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BBC Children in Need </a:t>
            </a:r>
            <a:r>
              <a:rPr lang="en-GB" dirty="0"/>
              <a:t>is a charity which helps young people and disadvantaged children throughout the United Kingdom.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55650" y="5199171"/>
            <a:ext cx="7632700" cy="1109554"/>
          </a:xfrm>
          <a:prstGeom prst="round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b="1" dirty="0"/>
              <a:t>BBC Children in Need’s </a:t>
            </a:r>
            <a:r>
              <a:rPr lang="en-GB" dirty="0"/>
              <a:t>vision is that every child in the United Kingdom has a childhood which is safe, happy and secure and which allows them the chance to reach their potential.</a:t>
            </a:r>
          </a:p>
        </p:txBody>
      </p:sp>
      <p:sp>
        <p:nvSpPr>
          <p:cNvPr id="6" name="Oval 5"/>
          <p:cNvSpPr/>
          <p:nvPr/>
        </p:nvSpPr>
        <p:spPr>
          <a:xfrm>
            <a:off x="989508" y="2127917"/>
            <a:ext cx="1248228" cy="1248228"/>
          </a:xfrm>
          <a:prstGeom prst="ellipse">
            <a:avLst/>
          </a:prstGeom>
          <a:solidFill>
            <a:srgbClr val="ED6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893671" y="4313325"/>
            <a:ext cx="558762" cy="558762"/>
          </a:xfrm>
          <a:prstGeom prst="ellipse">
            <a:avLst/>
          </a:prstGeom>
          <a:solidFill>
            <a:srgbClr val="F49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5436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4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/>
      <p:bldP spid="12" grpId="0" animBg="1"/>
      <p:bldP spid="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Feeling Happy and Calm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99645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One way in which we can help ourselves and others to feel happy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is </a:t>
            </a:r>
            <a:r>
              <a:rPr lang="en-GB" dirty="0"/>
              <a:t>to look after our own mental health and that of others.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55650" y="2095803"/>
            <a:ext cx="3714750" cy="4212922"/>
            <a:chOff x="755650" y="2095803"/>
            <a:chExt cx="3714750" cy="4212922"/>
          </a:xfrm>
        </p:grpSpPr>
        <p:sp>
          <p:nvSpPr>
            <p:cNvPr id="12" name="Rounded Rectangle 11"/>
            <p:cNvSpPr/>
            <p:nvPr/>
          </p:nvSpPr>
          <p:spPr>
            <a:xfrm>
              <a:off x="755650" y="2095803"/>
              <a:ext cx="3714750" cy="4212922"/>
            </a:xfrm>
            <a:prstGeom prst="roundRect">
              <a:avLst/>
            </a:prstGeom>
            <a:solidFill>
              <a:srgbClr val="FAFAFA"/>
            </a:solidFill>
            <a:ln w="38100">
              <a:solidFill>
                <a:srgbClr val="99C5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Mental health is all about the thoughts and feelings we have. It can affect how we behave and the choices we make.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596" y="3596934"/>
              <a:ext cx="1212411" cy="263400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882" y="3596934"/>
              <a:ext cx="789615" cy="26340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920" y="3596934"/>
              <a:ext cx="1308225" cy="263400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673599" y="2095803"/>
            <a:ext cx="3709985" cy="4212922"/>
            <a:chOff x="4673599" y="2095803"/>
            <a:chExt cx="3709985" cy="4212922"/>
          </a:xfrm>
        </p:grpSpPr>
        <p:sp>
          <p:nvSpPr>
            <p:cNvPr id="10" name="Rounded Rectangle 9"/>
            <p:cNvSpPr/>
            <p:nvPr/>
          </p:nvSpPr>
          <p:spPr>
            <a:xfrm>
              <a:off x="4673599" y="2095803"/>
              <a:ext cx="3709985" cy="4212922"/>
            </a:xfrm>
            <a:prstGeom prst="roundRect">
              <a:avLst/>
            </a:prstGeom>
            <a:solidFill>
              <a:srgbClr val="FAFAFA"/>
            </a:solidFill>
            <a:ln w="38100">
              <a:solidFill>
                <a:srgbClr val="F497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 anchorCtr="0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We can help look after our mental health by being </a:t>
              </a:r>
              <a:r>
                <a:rPr lang="en-GB" dirty="0" smtClean="0">
                  <a:solidFill>
                    <a:schemeClr val="tx1"/>
                  </a:solidFill>
                </a:rPr>
                <a:t>kind to </a:t>
              </a:r>
              <a:r>
                <a:rPr lang="en-GB" dirty="0">
                  <a:solidFill>
                    <a:schemeClr val="tx1"/>
                  </a:solidFill>
                </a:rPr>
                <a:t>ourselves and to others.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802" y="3280229"/>
              <a:ext cx="2027259" cy="2950707"/>
            </a:xfrm>
            <a:prstGeom prst="rect">
              <a:avLst/>
            </a:prstGeom>
          </p:spPr>
        </p:pic>
      </p:grpSp>
      <p:sp>
        <p:nvSpPr>
          <p:cNvPr id="22" name="Rounded Rectangle 21" hidden="1"/>
          <p:cNvSpPr/>
          <p:nvPr/>
        </p:nvSpPr>
        <p:spPr>
          <a:xfrm>
            <a:off x="764500" y="2008531"/>
            <a:ext cx="7623850" cy="1042265"/>
          </a:xfrm>
          <a:prstGeom prst="roundRect">
            <a:avLst>
              <a:gd name="adj" fmla="val 32261"/>
            </a:avLst>
          </a:prstGeom>
          <a:solidFill>
            <a:srgbClr val="FAFAFA"/>
          </a:solidFill>
          <a:ln w="38100">
            <a:solidFill>
              <a:srgbClr val="5AB7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Taking time to look after our minds and help others feel good on the inside can help us all to feel happy and calm.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08315" y="2811519"/>
            <a:ext cx="7530193" cy="3246890"/>
            <a:chOff x="554264" y="3008765"/>
            <a:chExt cx="8095170" cy="349049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863" y="3328606"/>
              <a:ext cx="995912" cy="317065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64" y="3429000"/>
              <a:ext cx="1406555" cy="302188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976" y="3229942"/>
              <a:ext cx="2099350" cy="32462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690" y="3472934"/>
              <a:ext cx="2394744" cy="297795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074" y="3008765"/>
              <a:ext cx="1331122" cy="3490498"/>
            </a:xfrm>
            <a:prstGeom prst="rect">
              <a:avLst/>
            </a:prstGeom>
          </p:spPr>
        </p:pic>
      </p:grpSp>
      <p:sp>
        <p:nvSpPr>
          <p:cNvPr id="27" name="Rounded Rectangle 26"/>
          <p:cNvSpPr/>
          <p:nvPr/>
        </p:nvSpPr>
        <p:spPr>
          <a:xfrm>
            <a:off x="764500" y="5341257"/>
            <a:ext cx="7623850" cy="967468"/>
          </a:xfrm>
          <a:prstGeom prst="roundRect">
            <a:avLst>
              <a:gd name="adj" fmla="val 32261"/>
            </a:avLst>
          </a:prstGeom>
          <a:solidFill>
            <a:srgbClr val="009FE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What other ways can we help ourselves and others to </a:t>
            </a: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feel </a:t>
            </a:r>
            <a:r>
              <a:rPr lang="en-GB" b="1" dirty="0">
                <a:solidFill>
                  <a:schemeClr val="bg1"/>
                </a:solidFill>
              </a:rPr>
              <a:t>happy and calm?</a:t>
            </a:r>
          </a:p>
        </p:txBody>
      </p:sp>
      <p:pic>
        <p:nvPicPr>
          <p:cNvPr id="33" name="Whole Clas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5436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36606"/>
            <a:ext cx="8220075" cy="5584682"/>
          </a:xfrm>
          <a:prstGeom prst="roundRect">
            <a:avLst>
              <a:gd name="adj" fmla="val 2203"/>
            </a:avLst>
          </a:prstGeom>
        </p:spPr>
        <p:txBody>
          <a:bodyPr/>
          <a:lstStyle/>
          <a:p>
            <a:r>
              <a:rPr lang="en-GB" sz="5400" dirty="0" smtClean="0"/>
              <a:t>Exploring</a:t>
            </a:r>
            <a:endParaRPr lang="en-GB" sz="54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t="21037" r="889" b="596"/>
          <a:stretch/>
        </p:blipFill>
        <p:spPr>
          <a:xfrm>
            <a:off x="566056" y="1785257"/>
            <a:ext cx="8040915" cy="4513944"/>
          </a:xfrm>
          <a:prstGeom prst="roundRect">
            <a:avLst>
              <a:gd name="adj" fmla="val 4028"/>
            </a:avLst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Being Mindful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72305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Learning to be mindful is one way we can look after our mental health.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928583" y="2067017"/>
            <a:ext cx="5277302" cy="854363"/>
          </a:xfrm>
          <a:prstGeom prst="roundRect">
            <a:avLst>
              <a:gd name="adj" fmla="val 32261"/>
            </a:avLst>
          </a:prstGeom>
          <a:solidFill>
            <a:srgbClr val="FAFAFA"/>
          </a:solidFill>
          <a:ln w="38100">
            <a:solidFill>
              <a:srgbClr val="009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Being mindful means we are aware of ourselves 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and </a:t>
            </a: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dirty="0" smtClean="0">
                <a:solidFill>
                  <a:schemeClr val="tx1"/>
                </a:solidFill>
              </a:rPr>
              <a:t>world </a:t>
            </a:r>
            <a:r>
              <a:rPr lang="en-GB" dirty="0">
                <a:solidFill>
                  <a:schemeClr val="tx1"/>
                </a:solidFill>
              </a:rPr>
              <a:t>around us.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884410" y="3130021"/>
            <a:ext cx="3365647" cy="839348"/>
          </a:xfrm>
          <a:prstGeom prst="roundRect">
            <a:avLst>
              <a:gd name="adj" fmla="val 32261"/>
            </a:avLst>
          </a:prstGeom>
          <a:solidFill>
            <a:srgbClr val="FAFAFA"/>
          </a:solidFill>
          <a:ln w="38100">
            <a:solidFill>
              <a:srgbClr val="F497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It helps us to be present in </a:t>
            </a: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tx1"/>
                </a:solidFill>
              </a:rPr>
              <a:t>moment.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2"/>
          <a:stretch/>
        </p:blipFill>
        <p:spPr>
          <a:xfrm>
            <a:off x="689129" y="3656737"/>
            <a:ext cx="2195281" cy="27585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1"/>
          <a:stretch/>
        </p:blipFill>
        <p:spPr>
          <a:xfrm flipH="1">
            <a:off x="6160423" y="3063692"/>
            <a:ext cx="2236064" cy="3344122"/>
          </a:xfrm>
          <a:prstGeom prst="rect">
            <a:avLst/>
          </a:prstGeom>
        </p:spPr>
      </p:pic>
      <p:pic>
        <p:nvPicPr>
          <p:cNvPr id="30" name="Whole Clas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5436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8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BCChildreninNeed_PowerPoint.pptx" id="{E21155D3-A451-476E-A429-5D1A80FD66E8}" vid="{235A6EF2-33BB-4B1B-A143-FE3F975D7D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795</Words>
  <Application>Microsoft Office PowerPoint</Application>
  <PresentationFormat>On-screen Show (4:3)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Sassoon Infant Rg</vt:lpstr>
      <vt:lpstr>Arial</vt:lpstr>
      <vt:lpstr>Twinkl</vt:lpstr>
      <vt:lpstr>Office Theme</vt:lpstr>
      <vt:lpstr>PowerPoint Presentation</vt:lpstr>
      <vt:lpstr>PowerPoint Presentation</vt:lpstr>
      <vt:lpstr>The Big Questions</vt:lpstr>
      <vt:lpstr>The Big Questions</vt:lpstr>
      <vt:lpstr>Reconnecting </vt:lpstr>
      <vt:lpstr>Feeling Happy and Calm</vt:lpstr>
      <vt:lpstr>Feeling Happy and Calm</vt:lpstr>
      <vt:lpstr>Exploring</vt:lpstr>
      <vt:lpstr>Being Mindful</vt:lpstr>
      <vt:lpstr>Being Mindful</vt:lpstr>
      <vt:lpstr>Being Mindful</vt:lpstr>
      <vt:lpstr>The Scattered Mind</vt:lpstr>
      <vt:lpstr>The Scattered Mind</vt:lpstr>
      <vt:lpstr>The Breath</vt:lpstr>
      <vt:lpstr>Consolidating</vt:lpstr>
      <vt:lpstr>Pudsey’s Journal</vt:lpstr>
      <vt:lpstr>Reflecting </vt:lpstr>
      <vt:lpstr>Discussion Time</vt:lpstr>
      <vt:lpstr>Discussion Time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Hayward</dc:creator>
  <cp:lastModifiedBy>Joseph Hayward</cp:lastModifiedBy>
  <cp:revision>134</cp:revision>
  <dcterms:created xsi:type="dcterms:W3CDTF">2019-10-17T10:21:11Z</dcterms:created>
  <dcterms:modified xsi:type="dcterms:W3CDTF">2019-10-30T11:19:12Z</dcterms:modified>
</cp:coreProperties>
</file>