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7"/>
  </p:notesMasterIdLst>
  <p:sldIdLst>
    <p:sldId id="256" r:id="rId2"/>
    <p:sldId id="259" r:id="rId3"/>
    <p:sldId id="269" r:id="rId4"/>
    <p:sldId id="267" r:id="rId5"/>
    <p:sldId id="268" r:id="rId6"/>
    <p:sldId id="257" r:id="rId7"/>
    <p:sldId id="258" r:id="rId8"/>
    <p:sldId id="261" r:id="rId9"/>
    <p:sldId id="263" r:id="rId10"/>
    <p:sldId id="270" r:id="rId11"/>
    <p:sldId id="264" r:id="rId12"/>
    <p:sldId id="266" r:id="rId13"/>
    <p:sldId id="265" r:id="rId14"/>
    <p:sldId id="262"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5-04T15:19:05.83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23A1BF7-43BC-4265-94F2-E5D6E2F48FD6}" emma:medium="tactile" emma:mode="ink">
          <msink:context xmlns:msink="http://schemas.microsoft.com/ink/2010/main" type="writingRegion" rotatedBoundingBox="17987,8682 18002,8682 18002,8697 17987,8697"/>
        </emma:interpretation>
      </emma:emma>
    </inkml:annotationXML>
    <inkml:traceGroup>
      <inkml:annotationXML>
        <emma:emma xmlns:emma="http://www.w3.org/2003/04/emma" version="1.0">
          <emma:interpretation id="{F5530A90-D7A5-44AD-8F71-A4BCD9B931B8}" emma:medium="tactile" emma:mode="ink">
            <msink:context xmlns:msink="http://schemas.microsoft.com/ink/2010/main" type="paragraph" rotatedBoundingBox="17987,8682 18002,8682 18002,8697 17987,8697" alignmentLevel="1"/>
          </emma:interpretation>
        </emma:emma>
      </inkml:annotationXML>
      <inkml:traceGroup>
        <inkml:annotationXML>
          <emma:emma xmlns:emma="http://www.w3.org/2003/04/emma" version="1.0">
            <emma:interpretation id="{9AFEDBFE-739D-494E-A162-8F8BD1E6FB38}" emma:medium="tactile" emma:mode="ink">
              <msink:context xmlns:msink="http://schemas.microsoft.com/ink/2010/main" type="line" rotatedBoundingBox="17987,8682 18002,8682 18002,8697 17987,8697"/>
            </emma:interpretation>
          </emma:emma>
        </inkml:annotationXML>
        <inkml:traceGroup>
          <inkml:annotationXML>
            <emma:emma xmlns:emma="http://www.w3.org/2003/04/emma" version="1.0">
              <emma:interpretation id="{E7E8C26A-4900-4214-8265-85D911B4C304}" emma:medium="tactile" emma:mode="ink">
                <msink:context xmlns:msink="http://schemas.microsoft.com/ink/2010/main" type="inkWord" rotatedBoundingBox="17987,8682 18002,8682 18002,8697 17987,869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5-04T15:22:04.07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95908BD-C68F-4601-9A1E-F45697017A96}" emma:medium="tactile" emma:mode="ink">
          <msink:context xmlns:msink="http://schemas.microsoft.com/ink/2010/main" type="writingRegion" rotatedBoundingBox="19594,10470 19609,10470 19609,10485 19594,10485"/>
        </emma:interpretation>
      </emma:emma>
    </inkml:annotationXML>
    <inkml:traceGroup>
      <inkml:annotationXML>
        <emma:emma xmlns:emma="http://www.w3.org/2003/04/emma" version="1.0">
          <emma:interpretation id="{63FA53C3-E416-4390-9BAB-4D781D6F97AB}" emma:medium="tactile" emma:mode="ink">
            <msink:context xmlns:msink="http://schemas.microsoft.com/ink/2010/main" type="paragraph" rotatedBoundingBox="19594,10470 19609,10470 19609,10485 19594,10485" alignmentLevel="1"/>
          </emma:interpretation>
        </emma:emma>
      </inkml:annotationXML>
      <inkml:traceGroup>
        <inkml:annotationXML>
          <emma:emma xmlns:emma="http://www.w3.org/2003/04/emma" version="1.0">
            <emma:interpretation id="{B7EE3A70-1D0A-43F7-BC4F-C3620A7EF7D3}" emma:medium="tactile" emma:mode="ink">
              <msink:context xmlns:msink="http://schemas.microsoft.com/ink/2010/main" type="line" rotatedBoundingBox="19594,10470 19609,10470 19609,10485 19594,10485"/>
            </emma:interpretation>
          </emma:emma>
        </inkml:annotationXML>
        <inkml:traceGroup>
          <inkml:annotationXML>
            <emma:emma xmlns:emma="http://www.w3.org/2003/04/emma" version="1.0">
              <emma:interpretation id="{8F86C7EB-7BCF-49E1-AFA4-6407C043892C}" emma:medium="tactile" emma:mode="ink">
                <msink:context xmlns:msink="http://schemas.microsoft.com/ink/2010/main" type="inkWord" rotatedBoundingBox="19594,10470 19609,10470 19609,10485 19594,1048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5-04T15:25:23.9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62C0485-EE5A-4D09-978B-7CD899FB4A8C}" emma:medium="tactile" emma:mode="ink">
          <msink:context xmlns:msink="http://schemas.microsoft.com/ink/2010/main" type="writingRegion" rotatedBoundingBox="4665,11352 4680,11352 4680,11367 4665,11367"/>
        </emma:interpretation>
      </emma:emma>
    </inkml:annotationXML>
    <inkml:traceGroup>
      <inkml:annotationXML>
        <emma:emma xmlns:emma="http://www.w3.org/2003/04/emma" version="1.0">
          <emma:interpretation id="{CD90D32C-FB1A-4041-BA35-C170344194C8}" emma:medium="tactile" emma:mode="ink">
            <msink:context xmlns:msink="http://schemas.microsoft.com/ink/2010/main" type="paragraph" rotatedBoundingBox="4665,11352 4680,11352 4680,11367 4665,11367" alignmentLevel="1"/>
          </emma:interpretation>
        </emma:emma>
      </inkml:annotationXML>
      <inkml:traceGroup>
        <inkml:annotationXML>
          <emma:emma xmlns:emma="http://www.w3.org/2003/04/emma" version="1.0">
            <emma:interpretation id="{2B9E6A95-6BDC-43F9-9A72-52E74EFDC693}" emma:medium="tactile" emma:mode="ink">
              <msink:context xmlns:msink="http://schemas.microsoft.com/ink/2010/main" type="line" rotatedBoundingBox="4665,11352 4680,11352 4680,11367 4665,11367"/>
            </emma:interpretation>
          </emma:emma>
        </inkml:annotationXML>
        <inkml:traceGroup>
          <inkml:annotationXML>
            <emma:emma xmlns:emma="http://www.w3.org/2003/04/emma" version="1.0">
              <emma:interpretation id="{ABE8DF59-0A8A-4B9B-9A52-A118E17185D3}" emma:medium="tactile" emma:mode="ink">
                <msink:context xmlns:msink="http://schemas.microsoft.com/ink/2010/main" type="inkWord" rotatedBoundingBox="4665,11352 4680,11352 4680,11367 4665,1136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A2B8F-99FC-454C-B383-98FD213BCF70}"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C6AAC-0986-407E-B71E-884A68A5B4E2}" type="slidenum">
              <a:rPr lang="en-GB" smtClean="0"/>
              <a:t>‹#›</a:t>
            </a:fld>
            <a:endParaRPr lang="en-GB"/>
          </a:p>
        </p:txBody>
      </p:sp>
    </p:spTree>
    <p:extLst>
      <p:ext uri="{BB962C8B-B14F-4D97-AF65-F5344CB8AC3E}">
        <p14:creationId xmlns:p14="http://schemas.microsoft.com/office/powerpoint/2010/main" val="69123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a:t>
            </a:r>
            <a:r>
              <a:rPr lang="en-GB" baseline="0" dirty="0" smtClean="0"/>
              <a:t> – taken from the programme guide</a:t>
            </a:r>
            <a:r>
              <a:rPr lang="en-GB" baseline="0" dirty="0" smtClean="0"/>
              <a:t>. Explain – your children have already been learning phonics in this way</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2</a:t>
            </a:fld>
            <a:endParaRPr lang="en-GB"/>
          </a:p>
        </p:txBody>
      </p:sp>
    </p:spTree>
    <p:extLst>
      <p:ext uri="{BB962C8B-B14F-4D97-AF65-F5344CB8AC3E}">
        <p14:creationId xmlns:p14="http://schemas.microsoft.com/office/powerpoint/2010/main" val="321326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Demonstrate</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11</a:t>
            </a:fld>
            <a:endParaRPr lang="en-GB"/>
          </a:p>
        </p:txBody>
      </p:sp>
    </p:spTree>
    <p:extLst>
      <p:ext uri="{BB962C8B-B14F-4D97-AF65-F5344CB8AC3E}">
        <p14:creationId xmlns:p14="http://schemas.microsoft.com/office/powerpoint/2010/main" val="333179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Co-operative</a:t>
            </a:r>
            <a:r>
              <a:rPr lang="en-GB" baseline="0" dirty="0" smtClean="0"/>
              <a:t> learning. Taking turns/ checking each other’s reading</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12</a:t>
            </a:fld>
            <a:endParaRPr lang="en-GB"/>
          </a:p>
        </p:txBody>
      </p:sp>
    </p:spTree>
    <p:extLst>
      <p:ext uri="{BB962C8B-B14F-4D97-AF65-F5344CB8AC3E}">
        <p14:creationId xmlns:p14="http://schemas.microsoft.com/office/powerpoint/2010/main" val="411679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progression from letter formation &gt; writing words &gt; writing sentences </a:t>
            </a:r>
          </a:p>
          <a:p>
            <a:r>
              <a:rPr lang="en-GB" baseline="0" dirty="0" smtClean="0"/>
              <a:t>Discuss revisit / revise of sounds for writing each day.</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13</a:t>
            </a:fld>
            <a:endParaRPr lang="en-GB"/>
          </a:p>
        </p:txBody>
      </p:sp>
    </p:spTree>
    <p:extLst>
      <p:ext uri="{BB962C8B-B14F-4D97-AF65-F5344CB8AC3E}">
        <p14:creationId xmlns:p14="http://schemas.microsoft.com/office/powerpoint/2010/main" val="361912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Fully-decodable</a:t>
            </a:r>
            <a:r>
              <a:rPr lang="en-GB" baseline="0" dirty="0" smtClean="0"/>
              <a:t> readers – allows children to practice and apply what they have learnt in the phonics lesson. Green and red words.</a:t>
            </a:r>
          </a:p>
          <a:p>
            <a:r>
              <a:rPr lang="en-GB" baseline="0" dirty="0" smtClean="0"/>
              <a:t>Co-operative learning. </a:t>
            </a:r>
          </a:p>
        </p:txBody>
      </p:sp>
      <p:sp>
        <p:nvSpPr>
          <p:cNvPr id="4" name="Slide Number Placeholder 3"/>
          <p:cNvSpPr>
            <a:spLocks noGrp="1"/>
          </p:cNvSpPr>
          <p:nvPr>
            <p:ph type="sldNum" sz="quarter" idx="10"/>
          </p:nvPr>
        </p:nvSpPr>
        <p:spPr/>
        <p:txBody>
          <a:bodyPr/>
          <a:lstStyle/>
          <a:p>
            <a:fld id="{33EC6AAC-0986-407E-B71E-884A68A5B4E2}" type="slidenum">
              <a:rPr lang="en-GB" smtClean="0"/>
              <a:t>14</a:t>
            </a:fld>
            <a:endParaRPr lang="en-GB"/>
          </a:p>
        </p:txBody>
      </p:sp>
    </p:spTree>
    <p:extLst>
      <p:ext uri="{BB962C8B-B14F-4D97-AF65-F5344CB8AC3E}">
        <p14:creationId xmlns:p14="http://schemas.microsoft.com/office/powerpoint/2010/main" val="13934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r>
              <a:rPr lang="en-GB" baseline="0" dirty="0" smtClean="0"/>
              <a:t> can you help at home?</a:t>
            </a:r>
          </a:p>
          <a:p>
            <a:r>
              <a:rPr lang="en-GB" baseline="0" dirty="0" smtClean="0"/>
              <a:t>Weekly homework </a:t>
            </a:r>
          </a:p>
          <a:p>
            <a:r>
              <a:rPr lang="en-GB" baseline="0" dirty="0" smtClean="0"/>
              <a:t>Accessing books on Parent Portal to practice at home. Link to portal/ passcode will be sent out via Parent mail. Works on laptops/ desktops/ tablets and smartphones.</a:t>
            </a:r>
          </a:p>
          <a:p>
            <a:r>
              <a:rPr lang="en-GB" baseline="0" dirty="0" smtClean="0"/>
              <a:t>Demo portal live. Open a reader and show how we would model reading a sentence/ sounding out/ reading back. </a:t>
            </a:r>
          </a:p>
          <a:p>
            <a:r>
              <a:rPr lang="en-GB" baseline="0" dirty="0" smtClean="0"/>
              <a:t>Questions?</a:t>
            </a:r>
          </a:p>
        </p:txBody>
      </p:sp>
      <p:sp>
        <p:nvSpPr>
          <p:cNvPr id="4" name="Slide Number Placeholder 3"/>
          <p:cNvSpPr>
            <a:spLocks noGrp="1"/>
          </p:cNvSpPr>
          <p:nvPr>
            <p:ph type="sldNum" sz="quarter" idx="10"/>
          </p:nvPr>
        </p:nvSpPr>
        <p:spPr/>
        <p:txBody>
          <a:bodyPr/>
          <a:lstStyle/>
          <a:p>
            <a:fld id="{33EC6AAC-0986-407E-B71E-884A68A5B4E2}" type="slidenum">
              <a:rPr lang="en-GB" smtClean="0"/>
              <a:t>15</a:t>
            </a:fld>
            <a:endParaRPr lang="en-GB"/>
          </a:p>
        </p:txBody>
      </p:sp>
    </p:spTree>
    <p:extLst>
      <p:ext uri="{BB962C8B-B14F-4D97-AF65-F5344CB8AC3E}">
        <p14:creationId xmlns:p14="http://schemas.microsoft.com/office/powerpoint/2010/main" val="41030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Letters and Sounds now outdated.</a:t>
            </a:r>
            <a:r>
              <a:rPr lang="en-GB" baseline="0" dirty="0" smtClean="0"/>
              <a:t> Move to new scheme which is a fully resourced programme which aims to get children reading quicker with more confidence. </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3</a:t>
            </a:fld>
            <a:endParaRPr lang="en-GB"/>
          </a:p>
        </p:txBody>
      </p:sp>
    </p:spTree>
    <p:extLst>
      <p:ext uri="{BB962C8B-B14F-4D97-AF65-F5344CB8AC3E}">
        <p14:creationId xmlns:p14="http://schemas.microsoft.com/office/powerpoint/2010/main" val="319774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Old scheme vs new scheme. Letter</a:t>
            </a:r>
            <a:r>
              <a:rPr lang="en-GB" baseline="0" dirty="0" smtClean="0"/>
              <a:t> formation chart / sound mats. Mention importance of consistency.</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4</a:t>
            </a:fld>
            <a:endParaRPr lang="en-GB"/>
          </a:p>
        </p:txBody>
      </p:sp>
    </p:spTree>
    <p:extLst>
      <p:ext uri="{BB962C8B-B14F-4D97-AF65-F5344CB8AC3E}">
        <p14:creationId xmlns:p14="http://schemas.microsoft.com/office/powerpoint/2010/main" val="65208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R</a:t>
            </a:r>
            <a:r>
              <a:rPr lang="en-GB" baseline="0" dirty="0" smtClean="0"/>
              <a:t> homework now simplified</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5</a:t>
            </a:fld>
            <a:endParaRPr lang="en-GB"/>
          </a:p>
        </p:txBody>
      </p:sp>
    </p:spTree>
    <p:extLst>
      <p:ext uri="{BB962C8B-B14F-4D97-AF65-F5344CB8AC3E}">
        <p14:creationId xmlns:p14="http://schemas.microsoft.com/office/powerpoint/2010/main" val="43841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programme</a:t>
            </a:r>
            <a:r>
              <a:rPr lang="en-GB" baseline="0" dirty="0" smtClean="0"/>
              <a:t> promotes co-operative learning between children which enables them to build their social skills whilst learning to read. Learners support each other. </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6</a:t>
            </a:fld>
            <a:endParaRPr lang="en-GB"/>
          </a:p>
        </p:txBody>
      </p:sp>
    </p:spTree>
    <p:extLst>
      <p:ext uri="{BB962C8B-B14F-4D97-AF65-F5344CB8AC3E}">
        <p14:creationId xmlns:p14="http://schemas.microsoft.com/office/powerpoint/2010/main" val="18618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how each new sound is introduced to the children with a phrase containing words</a:t>
            </a:r>
            <a:r>
              <a:rPr lang="en-GB" baseline="0" dirty="0" smtClean="0"/>
              <a:t> with the sound.</a:t>
            </a:r>
          </a:p>
          <a:p>
            <a:r>
              <a:rPr lang="en-GB" baseline="0" dirty="0" smtClean="0"/>
              <a:t>Explain – stretch and read (segmenting and blending) </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7</a:t>
            </a:fld>
            <a:endParaRPr lang="en-GB"/>
          </a:p>
        </p:txBody>
      </p:sp>
    </p:spTree>
    <p:extLst>
      <p:ext uri="{BB962C8B-B14F-4D97-AF65-F5344CB8AC3E}">
        <p14:creationId xmlns:p14="http://schemas.microsoft.com/office/powerpoint/2010/main" val="26371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Green</a:t>
            </a:r>
            <a:r>
              <a:rPr lang="en-GB" baseline="0" dirty="0" smtClean="0"/>
              <a:t> words – fully decodable. Children only expected to read words that have sounds that have learnt.</a:t>
            </a:r>
          </a:p>
          <a:p>
            <a:r>
              <a:rPr lang="en-GB" baseline="0" dirty="0" smtClean="0"/>
              <a:t>Red words – tricky words – we look at the tricky part of the word</a:t>
            </a:r>
          </a:p>
          <a:p>
            <a:r>
              <a:rPr lang="en-GB" baseline="0" dirty="0" smtClean="0"/>
              <a:t>Letter formation – lower case and capital together with the corresponding picture from phonics</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8</a:t>
            </a:fld>
            <a:endParaRPr lang="en-GB"/>
          </a:p>
        </p:txBody>
      </p:sp>
    </p:spTree>
    <p:extLst>
      <p:ext uri="{BB962C8B-B14F-4D97-AF65-F5344CB8AC3E}">
        <p14:creationId xmlns:p14="http://schemas.microsoft.com/office/powerpoint/2010/main" val="399699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Revisit/</a:t>
            </a:r>
            <a:r>
              <a:rPr lang="en-GB" baseline="0" dirty="0" smtClean="0"/>
              <a:t> review – GPCs and then variety of words/ sentences containing the sounds already taught  </a:t>
            </a:r>
          </a:p>
        </p:txBody>
      </p:sp>
      <p:sp>
        <p:nvSpPr>
          <p:cNvPr id="4" name="Slide Number Placeholder 3"/>
          <p:cNvSpPr>
            <a:spLocks noGrp="1"/>
          </p:cNvSpPr>
          <p:nvPr>
            <p:ph type="sldNum" sz="quarter" idx="10"/>
          </p:nvPr>
        </p:nvSpPr>
        <p:spPr/>
        <p:txBody>
          <a:bodyPr/>
          <a:lstStyle/>
          <a:p>
            <a:fld id="{33EC6AAC-0986-407E-B71E-884A68A5B4E2}" type="slidenum">
              <a:rPr lang="en-GB" smtClean="0"/>
              <a:t>9</a:t>
            </a:fld>
            <a:endParaRPr lang="en-GB"/>
          </a:p>
        </p:txBody>
      </p:sp>
    </p:spTree>
    <p:extLst>
      <p:ext uri="{BB962C8B-B14F-4D97-AF65-F5344CB8AC3E}">
        <p14:creationId xmlns:p14="http://schemas.microsoft.com/office/powerpoint/2010/main" val="382380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Present new GPC</a:t>
            </a:r>
          </a:p>
          <a:p>
            <a:r>
              <a:rPr lang="en-GB" dirty="0" smtClean="0"/>
              <a:t>Say</a:t>
            </a:r>
            <a:r>
              <a:rPr lang="en-GB" baseline="0" dirty="0" smtClean="0"/>
              <a:t> it fast - demonstrate</a:t>
            </a:r>
            <a:endParaRPr lang="en-GB" dirty="0"/>
          </a:p>
        </p:txBody>
      </p:sp>
      <p:sp>
        <p:nvSpPr>
          <p:cNvPr id="4" name="Slide Number Placeholder 3"/>
          <p:cNvSpPr>
            <a:spLocks noGrp="1"/>
          </p:cNvSpPr>
          <p:nvPr>
            <p:ph type="sldNum" sz="quarter" idx="10"/>
          </p:nvPr>
        </p:nvSpPr>
        <p:spPr/>
        <p:txBody>
          <a:bodyPr/>
          <a:lstStyle/>
          <a:p>
            <a:fld id="{33EC6AAC-0986-407E-B71E-884A68A5B4E2}" type="slidenum">
              <a:rPr lang="en-GB" smtClean="0"/>
              <a:t>10</a:t>
            </a:fld>
            <a:endParaRPr lang="en-GB"/>
          </a:p>
        </p:txBody>
      </p:sp>
    </p:spTree>
    <p:extLst>
      <p:ext uri="{BB962C8B-B14F-4D97-AF65-F5344CB8AC3E}">
        <p14:creationId xmlns:p14="http://schemas.microsoft.com/office/powerpoint/2010/main" val="256182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1AC0816-D785-49D7-8A18-ECA1DB828AA4}"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2598304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C0816-D785-49D7-8A18-ECA1DB828AA4}"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359409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C0816-D785-49D7-8A18-ECA1DB828AA4}"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354249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AC0816-D785-49D7-8A18-ECA1DB828AA4}"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423246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61AC0816-D785-49D7-8A18-ECA1DB828AA4}"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15460974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61AC0816-D785-49D7-8A18-ECA1DB828AA4}" type="datetimeFigureOut">
              <a:rPr lang="en-GB" smtClean="0"/>
              <a:t>04/05/2022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144994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61AC0816-D785-49D7-8A18-ECA1DB828AA4}"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E3FE61-A182-486C-9640-58ED0840F12D}"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5779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AC0816-D785-49D7-8A18-ECA1DB828AA4}" type="datetimeFigureOut">
              <a:rPr lang="en-GB" smtClean="0"/>
              <a:t>04/05/2022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112743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0816-D785-49D7-8A18-ECA1DB828AA4}" type="datetimeFigureOut">
              <a:rPr lang="en-GB" smtClean="0"/>
              <a:t>04/05/2022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306068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61AC0816-D785-49D7-8A18-ECA1DB828AA4}" type="datetimeFigureOut">
              <a:rPr lang="en-GB" smtClean="0"/>
              <a:t>04/05/2022</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206958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1AC0816-D785-49D7-8A18-ECA1DB828AA4}" type="datetimeFigureOut">
              <a:rPr lang="en-GB" smtClean="0"/>
              <a:t>04/05/2022</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E8E3FE61-A182-486C-9640-58ED0840F12D}" type="slidenum">
              <a:rPr lang="en-GB" smtClean="0"/>
              <a:t>‹#›</a:t>
            </a:fld>
            <a:endParaRPr lang="en-GB"/>
          </a:p>
        </p:txBody>
      </p:sp>
    </p:spTree>
    <p:extLst>
      <p:ext uri="{BB962C8B-B14F-4D97-AF65-F5344CB8AC3E}">
        <p14:creationId xmlns:p14="http://schemas.microsoft.com/office/powerpoint/2010/main" val="233620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1AC0816-D785-49D7-8A18-ECA1DB828AA4}" type="datetimeFigureOut">
              <a:rPr lang="en-GB" smtClean="0"/>
              <a:t>04/05/2022</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8E3FE61-A182-486C-9640-58ED0840F12D}" type="slidenum">
              <a:rPr lang="en-GB" smtClean="0"/>
              <a:t>‹#›</a:t>
            </a:fld>
            <a:endParaRPr lang="en-GB"/>
          </a:p>
        </p:txBody>
      </p:sp>
    </p:spTree>
    <p:extLst>
      <p:ext uri="{BB962C8B-B14F-4D97-AF65-F5344CB8AC3E}">
        <p14:creationId xmlns:p14="http://schemas.microsoft.com/office/powerpoint/2010/main" val="4083004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21.png"/><Relationship Id="rId9"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rents.fft.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descr="BEDM Poetically Speaking: I Can Read With My Eyes Shut by Dr Suess -  Changing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seuss-quotes-1"/>
          <p:cNvSpPr>
            <a:spLocks noChangeAspect="1" noChangeArrowheads="1"/>
          </p:cNvSpPr>
          <p:nvPr/>
        </p:nvSpPr>
        <p:spPr bwMode="auto">
          <a:xfrm>
            <a:off x="307975" y="7937"/>
            <a:ext cx="1986817" cy="22238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2"/>
          <a:stretch>
            <a:fillRect/>
          </a:stretch>
        </p:blipFill>
        <p:spPr>
          <a:xfrm>
            <a:off x="1617419" y="5271212"/>
            <a:ext cx="4611932" cy="998674"/>
          </a:xfrm>
          <a:prstGeom prst="rect">
            <a:avLst/>
          </a:prstGeom>
        </p:spPr>
      </p:pic>
      <p:pic>
        <p:nvPicPr>
          <p:cNvPr id="3" name="Picture 2"/>
          <p:cNvPicPr>
            <a:picLocks noChangeAspect="1"/>
          </p:cNvPicPr>
          <p:nvPr/>
        </p:nvPicPr>
        <p:blipFill>
          <a:blip r:embed="rId3"/>
          <a:stretch>
            <a:fillRect/>
          </a:stretch>
        </p:blipFill>
        <p:spPr>
          <a:xfrm>
            <a:off x="789843" y="458644"/>
            <a:ext cx="6449158" cy="2546801"/>
          </a:xfrm>
          <a:prstGeom prst="rect">
            <a:avLst/>
          </a:prstGeom>
        </p:spPr>
      </p:pic>
      <p:pic>
        <p:nvPicPr>
          <p:cNvPr id="6" name="Picture 5"/>
          <p:cNvPicPr>
            <a:picLocks noChangeAspect="1"/>
          </p:cNvPicPr>
          <p:nvPr/>
        </p:nvPicPr>
        <p:blipFill>
          <a:blip r:embed="rId4"/>
          <a:stretch>
            <a:fillRect/>
          </a:stretch>
        </p:blipFill>
        <p:spPr>
          <a:xfrm>
            <a:off x="7239000" y="3470758"/>
            <a:ext cx="3825721" cy="2799128"/>
          </a:xfrm>
          <a:prstGeom prst="rect">
            <a:avLst/>
          </a:prstGeom>
        </p:spPr>
      </p:pic>
    </p:spTree>
    <p:extLst>
      <p:ext uri="{BB962C8B-B14F-4D97-AF65-F5344CB8AC3E}">
        <p14:creationId xmlns:p14="http://schemas.microsoft.com/office/powerpoint/2010/main" val="63150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01750" y="504825"/>
            <a:ext cx="9228150" cy="5673922"/>
          </a:xfrm>
          <a:prstGeom prst="rect">
            <a:avLst/>
          </a:prstGeom>
        </p:spPr>
      </p:pic>
    </p:spTree>
    <p:extLst>
      <p:ext uri="{BB962C8B-B14F-4D97-AF65-F5344CB8AC3E}">
        <p14:creationId xmlns:p14="http://schemas.microsoft.com/office/powerpoint/2010/main" val="46632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34400" y="609601"/>
            <a:ext cx="10428900" cy="5581650"/>
          </a:xfrm>
          <a:prstGeom prst="rect">
            <a:avLst/>
          </a:prstGeom>
        </p:spPr>
      </p:pic>
    </p:spTree>
    <p:extLst>
      <p:ext uri="{BB962C8B-B14F-4D97-AF65-F5344CB8AC3E}">
        <p14:creationId xmlns:p14="http://schemas.microsoft.com/office/powerpoint/2010/main" val="211912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37724" y="1666875"/>
            <a:ext cx="2401253" cy="3101975"/>
          </a:xfrm>
          <a:prstGeom prst="rect">
            <a:avLst/>
          </a:prstGeom>
        </p:spPr>
      </p:pic>
      <p:pic>
        <p:nvPicPr>
          <p:cNvPr id="5" name="Picture 4"/>
          <p:cNvPicPr>
            <a:picLocks noChangeAspect="1"/>
          </p:cNvPicPr>
          <p:nvPr/>
        </p:nvPicPr>
        <p:blipFill>
          <a:blip r:embed="rId4"/>
          <a:stretch>
            <a:fillRect/>
          </a:stretch>
        </p:blipFill>
        <p:spPr>
          <a:xfrm>
            <a:off x="4134326" y="953262"/>
            <a:ext cx="7409973" cy="5142737"/>
          </a:xfrm>
          <a:prstGeom prst="rect">
            <a:avLst/>
          </a:prstGeom>
        </p:spPr>
      </p:pic>
    </p:spTree>
    <p:extLst>
      <p:ext uri="{BB962C8B-B14F-4D97-AF65-F5344CB8AC3E}">
        <p14:creationId xmlns:p14="http://schemas.microsoft.com/office/powerpoint/2010/main" val="333605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235" b="2235"/>
          <a:stretch/>
        </p:blipFill>
        <p:spPr>
          <a:xfrm>
            <a:off x="5543549" y="1218649"/>
            <a:ext cx="2600325" cy="3758004"/>
          </a:xfrm>
          <a:prstGeom prst="rect">
            <a:avLst/>
          </a:prstGeom>
        </p:spPr>
      </p:pic>
      <p:pic>
        <p:nvPicPr>
          <p:cNvPr id="6" name="Picture 5"/>
          <p:cNvPicPr>
            <a:picLocks noChangeAspect="1"/>
          </p:cNvPicPr>
          <p:nvPr/>
        </p:nvPicPr>
        <p:blipFill>
          <a:blip r:embed="rId4"/>
          <a:stretch>
            <a:fillRect/>
          </a:stretch>
        </p:blipFill>
        <p:spPr>
          <a:xfrm>
            <a:off x="9210674" y="514349"/>
            <a:ext cx="2409825" cy="6010387"/>
          </a:xfrm>
          <a:prstGeom prst="rect">
            <a:avLst/>
          </a:prstGeom>
        </p:spPr>
      </p:pic>
      <p:sp>
        <p:nvSpPr>
          <p:cNvPr id="7" name="Right Arrow 6"/>
          <p:cNvSpPr/>
          <p:nvPr/>
        </p:nvSpPr>
        <p:spPr>
          <a:xfrm>
            <a:off x="4800600" y="3176642"/>
            <a:ext cx="122872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8062912" y="3862442"/>
            <a:ext cx="122872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7053987" y="3769398"/>
              <a:ext cx="360" cy="360"/>
            </p14:xfrm>
          </p:contentPart>
        </mc:Choice>
        <mc:Fallback>
          <p:pic>
            <p:nvPicPr>
              <p:cNvPr id="3" name="Ink 2"/>
              <p:cNvPicPr/>
              <p:nvPr/>
            </p:nvPicPr>
            <p:blipFill>
              <a:blip r:embed="rId6"/>
              <a:stretch>
                <a:fillRect/>
              </a:stretch>
            </p:blipFill>
            <p:spPr>
              <a:xfrm>
                <a:off x="7042107" y="3757518"/>
                <a:ext cx="24120" cy="24120"/>
              </a:xfrm>
              <a:prstGeom prst="rect">
                <a:avLst/>
              </a:prstGeom>
            </p:spPr>
          </p:pic>
        </mc:Fallback>
      </mc:AlternateContent>
      <p:pic>
        <p:nvPicPr>
          <p:cNvPr id="9" name="Picture 8"/>
          <p:cNvPicPr>
            <a:picLocks noChangeAspect="1"/>
          </p:cNvPicPr>
          <p:nvPr/>
        </p:nvPicPr>
        <p:blipFill>
          <a:blip r:embed="rId7"/>
          <a:stretch>
            <a:fillRect/>
          </a:stretch>
        </p:blipFill>
        <p:spPr>
          <a:xfrm>
            <a:off x="1129665" y="1247773"/>
            <a:ext cx="2091690" cy="2271769"/>
          </a:xfrm>
          <a:prstGeom prst="rect">
            <a:avLst/>
          </a:prstGeom>
        </p:spPr>
      </p:pic>
      <mc:AlternateContent xmlns:mc="http://schemas.openxmlformats.org/markup-compatibility/2006">
        <mc:Choice xmlns:p14="http://schemas.microsoft.com/office/powerpoint/2010/main" Requires="p14">
          <p:contentPart p14:bwMode="auto" r:id="rId8">
            <p14:nvContentPartPr>
              <p14:cNvPr id="11" name="Ink 10"/>
              <p14:cNvContentPartPr/>
              <p14:nvPr/>
            </p14:nvContentPartPr>
            <p14:xfrm>
              <a:off x="1679547" y="4086918"/>
              <a:ext cx="360" cy="360"/>
            </p14:xfrm>
          </p:contentPart>
        </mc:Choice>
        <mc:Fallback>
          <p:pic>
            <p:nvPicPr>
              <p:cNvPr id="11" name="Ink 10"/>
              <p:cNvPicPr/>
              <p:nvPr/>
            </p:nvPicPr>
            <p:blipFill>
              <a:blip r:embed="rId9"/>
              <a:stretch>
                <a:fillRect/>
              </a:stretch>
            </p:blipFill>
            <p:spPr>
              <a:xfrm>
                <a:off x="1667667" y="4075038"/>
                <a:ext cx="24120" cy="24120"/>
              </a:xfrm>
              <a:prstGeom prst="rect">
                <a:avLst/>
              </a:prstGeom>
            </p:spPr>
          </p:pic>
        </mc:Fallback>
      </mc:AlternateContent>
    </p:spTree>
    <p:extLst>
      <p:ext uri="{BB962C8B-B14F-4D97-AF65-F5344CB8AC3E}">
        <p14:creationId xmlns:p14="http://schemas.microsoft.com/office/powerpoint/2010/main" val="37678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547386" y="619125"/>
            <a:ext cx="9292063" cy="5785083"/>
          </a:xfrm>
          <a:prstGeom prst="rect">
            <a:avLst/>
          </a:prstGeom>
        </p:spPr>
      </p:pic>
    </p:spTree>
    <p:extLst>
      <p:ext uri="{BB962C8B-B14F-4D97-AF65-F5344CB8AC3E}">
        <p14:creationId xmlns:p14="http://schemas.microsoft.com/office/powerpoint/2010/main" val="181625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438" y="793242"/>
            <a:ext cx="7729728" cy="1188720"/>
          </a:xfrm>
        </p:spPr>
        <p:txBody>
          <a:bodyPr/>
          <a:lstStyle/>
          <a:p>
            <a:r>
              <a:rPr lang="en-GB" dirty="0">
                <a:hlinkClick r:id="rId3"/>
              </a:rPr>
              <a:t>https://parents.fft.org.uk</a:t>
            </a:r>
            <a:r>
              <a:rPr lang="en-GB" dirty="0" smtClean="0">
                <a:hlinkClick r:id="rId3"/>
              </a:rPr>
              <a:t>/</a:t>
            </a:r>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4"/>
          <a:stretch>
            <a:fillRect/>
          </a:stretch>
        </p:blipFill>
        <p:spPr>
          <a:xfrm>
            <a:off x="2230438" y="2675582"/>
            <a:ext cx="7731125" cy="3027660"/>
          </a:xfrm>
          <a:prstGeom prst="rect">
            <a:avLst/>
          </a:prstGeom>
        </p:spPr>
      </p:pic>
    </p:spTree>
    <p:extLst>
      <p:ext uri="{BB962C8B-B14F-4D97-AF65-F5344CB8AC3E}">
        <p14:creationId xmlns:p14="http://schemas.microsoft.com/office/powerpoint/2010/main" val="248045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361" y="97917"/>
            <a:ext cx="7729728" cy="1188720"/>
          </a:xfrm>
        </p:spPr>
        <p:txBody>
          <a:bodyPr/>
          <a:lstStyle/>
          <a:p>
            <a:r>
              <a:rPr lang="en-GB" dirty="0" smtClean="0">
                <a:latin typeface="Arial Rounded MT Bold" panose="020F0704030504030204" pitchFamily="34" charset="0"/>
                <a:cs typeface="Arial" panose="020B0604020202020204" pitchFamily="34" charset="0"/>
              </a:rPr>
              <a:t>What is phonics?</a:t>
            </a:r>
            <a:endParaRPr lang="en-GB" dirty="0">
              <a:latin typeface="Arial Rounded MT Bold" panose="020F0704030504030204" pitchFamily="34" charset="0"/>
              <a:cs typeface="Arial" panose="020B0604020202020204" pitchFamily="34" charset="0"/>
            </a:endParaRPr>
          </a:p>
        </p:txBody>
      </p:sp>
      <p:sp>
        <p:nvSpPr>
          <p:cNvPr id="9" name="Rectangle 8"/>
          <p:cNvSpPr/>
          <p:nvPr/>
        </p:nvSpPr>
        <p:spPr>
          <a:xfrm>
            <a:off x="780184" y="1850574"/>
            <a:ext cx="10645198" cy="4247317"/>
          </a:xfrm>
          <a:prstGeom prst="rect">
            <a:avLst/>
          </a:prstGeom>
        </p:spPr>
        <p:txBody>
          <a:bodyPr wrap="square">
            <a:spAutoFit/>
          </a:bodyPr>
          <a:lstStyle/>
          <a:p>
            <a:pPr fontAlgn="base"/>
            <a:r>
              <a:rPr lang="en-GB" dirty="0">
                <a:solidFill>
                  <a:srgbClr val="535353"/>
                </a:solidFill>
                <a:latin typeface="Avenir Next W01"/>
              </a:rPr>
              <a:t>Schools in the UK, and increasingly around the world, teach children to read using ‘Synthetic Phonics’. This is simply a way in which we break words down into the smallest sounds. So, the sounds in the word ‘cat’ are /c/ /a/ /t/. We are saying words in an unnatural, or synthetic way</a:t>
            </a:r>
            <a:r>
              <a:rPr lang="en-GB" dirty="0" smtClean="0">
                <a:solidFill>
                  <a:srgbClr val="535353"/>
                </a:solidFill>
                <a:latin typeface="Avenir Next W01"/>
              </a:rPr>
              <a:t>.</a:t>
            </a:r>
          </a:p>
          <a:p>
            <a:pPr fontAlgn="base"/>
            <a:endParaRPr lang="en-GB" dirty="0">
              <a:solidFill>
                <a:srgbClr val="535353"/>
              </a:solidFill>
              <a:latin typeface="Avenir Next W01"/>
            </a:endParaRPr>
          </a:p>
          <a:p>
            <a:pPr fontAlgn="base"/>
            <a:r>
              <a:rPr lang="en-GB" dirty="0">
                <a:solidFill>
                  <a:srgbClr val="535353"/>
                </a:solidFill>
                <a:latin typeface="Avenir Next W01"/>
              </a:rPr>
              <a:t>We </a:t>
            </a:r>
            <a:r>
              <a:rPr lang="en-GB" dirty="0" smtClean="0">
                <a:solidFill>
                  <a:srgbClr val="535353"/>
                </a:solidFill>
                <a:latin typeface="Avenir Next W01"/>
              </a:rPr>
              <a:t>are at the beginning stages of using FFT </a:t>
            </a:r>
            <a:r>
              <a:rPr lang="en-GB" dirty="0">
                <a:solidFill>
                  <a:srgbClr val="535353"/>
                </a:solidFill>
                <a:latin typeface="Avenir Next W01"/>
              </a:rPr>
              <a:t>Success for All Phonics programme to teach your children phonics, which has been validated by the Department of Education and meets all their requirements for the teaching of phonics in schools. Every day your child will have about a 25-minute phonics lesson where they will be taught all the skills they need to use phonics to decode words for reading, and to break words down for spelling.</a:t>
            </a:r>
          </a:p>
          <a:p>
            <a:pPr fontAlgn="base"/>
            <a:endParaRPr lang="en-GB" dirty="0" smtClean="0">
              <a:solidFill>
                <a:srgbClr val="535353"/>
              </a:solidFill>
              <a:latin typeface="Avenir Next W01"/>
            </a:endParaRPr>
          </a:p>
          <a:p>
            <a:pPr fontAlgn="base"/>
            <a:r>
              <a:rPr lang="en-GB" dirty="0" smtClean="0">
                <a:solidFill>
                  <a:srgbClr val="535353"/>
                </a:solidFill>
                <a:latin typeface="Avenir Next W01"/>
              </a:rPr>
              <a:t>Your </a:t>
            </a:r>
            <a:r>
              <a:rPr lang="en-GB" dirty="0">
                <a:solidFill>
                  <a:srgbClr val="535353"/>
                </a:solidFill>
                <a:latin typeface="Avenir Next W01"/>
              </a:rPr>
              <a:t>child will learn to read and write using phonics because it will be taught systematically. They will learn new skills and then learn to apply them by reading texts before moving on to the next skill.</a:t>
            </a:r>
          </a:p>
          <a:p>
            <a:pPr fontAlgn="base"/>
            <a:r>
              <a:rPr lang="en-GB" dirty="0">
                <a:solidFill>
                  <a:srgbClr val="535353"/>
                </a:solidFill>
                <a:latin typeface="Avenir Next W01"/>
              </a:rPr>
              <a:t>In many ways, you can be guided by your child. They will understand the process well and may be able to help you through it. If you aren’t confident and need more support, ask a teacher, who will happily help.</a:t>
            </a:r>
            <a:endParaRPr lang="en-GB" b="0" i="0" dirty="0">
              <a:solidFill>
                <a:srgbClr val="535353"/>
              </a:solidFill>
              <a:effectLst/>
              <a:latin typeface="Avenir Next W01"/>
            </a:endParaRPr>
          </a:p>
        </p:txBody>
      </p:sp>
    </p:spTree>
    <p:extLst>
      <p:ext uri="{BB962C8B-B14F-4D97-AF65-F5344CB8AC3E}">
        <p14:creationId xmlns:p14="http://schemas.microsoft.com/office/powerpoint/2010/main" val="2671987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43725" y="680798"/>
            <a:ext cx="3886200" cy="5448776"/>
          </a:xfrm>
          <a:prstGeom prst="rect">
            <a:avLst/>
          </a:prstGeom>
        </p:spPr>
      </p:pic>
      <p:pic>
        <p:nvPicPr>
          <p:cNvPr id="7" name="Picture 6"/>
          <p:cNvPicPr>
            <a:picLocks noChangeAspect="1"/>
          </p:cNvPicPr>
          <p:nvPr/>
        </p:nvPicPr>
        <p:blipFill>
          <a:blip r:embed="rId4"/>
          <a:stretch>
            <a:fillRect/>
          </a:stretch>
        </p:blipFill>
        <p:spPr>
          <a:xfrm>
            <a:off x="1042988" y="690387"/>
            <a:ext cx="4157662" cy="5286982"/>
          </a:xfrm>
          <a:prstGeom prst="rect">
            <a:avLst/>
          </a:prstGeom>
        </p:spPr>
      </p:pic>
      <p:sp>
        <p:nvSpPr>
          <p:cNvPr id="8" name="Right Arrow 7"/>
          <p:cNvSpPr/>
          <p:nvPr/>
        </p:nvSpPr>
        <p:spPr>
          <a:xfrm>
            <a:off x="5457825" y="2838450"/>
            <a:ext cx="122872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925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71728" y="412960"/>
            <a:ext cx="3909821" cy="2692191"/>
          </a:xfrm>
          <a:prstGeom prst="rect">
            <a:avLst/>
          </a:prstGeom>
        </p:spPr>
      </p:pic>
      <p:pic>
        <p:nvPicPr>
          <p:cNvPr id="5" name="Picture 4"/>
          <p:cNvPicPr>
            <a:picLocks noChangeAspect="1"/>
          </p:cNvPicPr>
          <p:nvPr/>
        </p:nvPicPr>
        <p:blipFill>
          <a:blip r:embed="rId4"/>
          <a:stretch>
            <a:fillRect/>
          </a:stretch>
        </p:blipFill>
        <p:spPr>
          <a:xfrm>
            <a:off x="871729" y="3366430"/>
            <a:ext cx="3909821" cy="2767670"/>
          </a:xfrm>
          <a:prstGeom prst="rect">
            <a:avLst/>
          </a:prstGeom>
        </p:spPr>
      </p:pic>
      <p:pic>
        <p:nvPicPr>
          <p:cNvPr id="6" name="Picture 5"/>
          <p:cNvPicPr>
            <a:picLocks noChangeAspect="1"/>
          </p:cNvPicPr>
          <p:nvPr/>
        </p:nvPicPr>
        <p:blipFill>
          <a:blip r:embed="rId5"/>
          <a:stretch>
            <a:fillRect/>
          </a:stretch>
        </p:blipFill>
        <p:spPr>
          <a:xfrm>
            <a:off x="6891337" y="3353747"/>
            <a:ext cx="4100513" cy="2837504"/>
          </a:xfrm>
          <a:prstGeom prst="rect">
            <a:avLst/>
          </a:prstGeom>
        </p:spPr>
      </p:pic>
      <p:pic>
        <p:nvPicPr>
          <p:cNvPr id="7" name="Picture 6"/>
          <p:cNvPicPr>
            <a:picLocks noChangeAspect="1"/>
          </p:cNvPicPr>
          <p:nvPr/>
        </p:nvPicPr>
        <p:blipFill>
          <a:blip r:embed="rId6"/>
          <a:stretch>
            <a:fillRect/>
          </a:stretch>
        </p:blipFill>
        <p:spPr>
          <a:xfrm>
            <a:off x="6896100" y="412960"/>
            <a:ext cx="4095750" cy="2732190"/>
          </a:xfrm>
          <a:prstGeom prst="rect">
            <a:avLst/>
          </a:prstGeom>
        </p:spPr>
      </p:pic>
      <p:sp>
        <p:nvSpPr>
          <p:cNvPr id="8" name="Right Arrow 7"/>
          <p:cNvSpPr/>
          <p:nvPr/>
        </p:nvSpPr>
        <p:spPr>
          <a:xfrm>
            <a:off x="5162550" y="1609725"/>
            <a:ext cx="122872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162549" y="4324350"/>
            <a:ext cx="122872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61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92891" y="428624"/>
            <a:ext cx="4688760" cy="6276231"/>
          </a:xfrm>
          <a:prstGeom prst="rect">
            <a:avLst/>
          </a:prstGeom>
        </p:spPr>
      </p:pic>
      <p:pic>
        <p:nvPicPr>
          <p:cNvPr id="5" name="Picture 4"/>
          <p:cNvPicPr>
            <a:picLocks noChangeAspect="1"/>
          </p:cNvPicPr>
          <p:nvPr/>
        </p:nvPicPr>
        <p:blipFill>
          <a:blip r:embed="rId4"/>
          <a:stretch>
            <a:fillRect/>
          </a:stretch>
        </p:blipFill>
        <p:spPr>
          <a:xfrm>
            <a:off x="6296024" y="428624"/>
            <a:ext cx="4295775" cy="6271655"/>
          </a:xfrm>
          <a:prstGeom prst="rect">
            <a:avLst/>
          </a:prstGeom>
        </p:spPr>
      </p:pic>
      <p:sp>
        <p:nvSpPr>
          <p:cNvPr id="7" name="Right Arrow 6"/>
          <p:cNvSpPr/>
          <p:nvPr/>
        </p:nvSpPr>
        <p:spPr>
          <a:xfrm>
            <a:off x="5324475" y="4724400"/>
            <a:ext cx="122872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6475467" y="3125718"/>
              <a:ext cx="360" cy="360"/>
            </p14:xfrm>
          </p:contentPart>
        </mc:Choice>
        <mc:Fallback>
          <p:pic>
            <p:nvPicPr>
              <p:cNvPr id="3" name="Ink 2"/>
              <p:cNvPicPr/>
              <p:nvPr/>
            </p:nvPicPr>
            <p:blipFill>
              <a:blip r:embed="rId6"/>
              <a:stretch>
                <a:fillRect/>
              </a:stretch>
            </p:blipFill>
            <p:spPr>
              <a:xfrm>
                <a:off x="6463587" y="3113838"/>
                <a:ext cx="24120" cy="24120"/>
              </a:xfrm>
              <a:prstGeom prst="rect">
                <a:avLst/>
              </a:prstGeom>
            </p:spPr>
          </p:pic>
        </mc:Fallback>
      </mc:AlternateContent>
      <p:sp>
        <p:nvSpPr>
          <p:cNvPr id="6" name="TextBox 5"/>
          <p:cNvSpPr txBox="1"/>
          <p:nvPr/>
        </p:nvSpPr>
        <p:spPr>
          <a:xfrm>
            <a:off x="6418098" y="2876289"/>
            <a:ext cx="4051625" cy="61485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9585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1469600" y="602424"/>
            <a:ext cx="8491264" cy="6019124"/>
          </a:xfrm>
          <a:prstGeom prst="rect">
            <a:avLst/>
          </a:prstGeom>
        </p:spPr>
      </p:pic>
    </p:spTree>
    <p:extLst>
      <p:ext uri="{BB962C8B-B14F-4D97-AF65-F5344CB8AC3E}">
        <p14:creationId xmlns:p14="http://schemas.microsoft.com/office/powerpoint/2010/main" val="25625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449" t="-1151" r="-449" b="39561"/>
          <a:stretch/>
        </p:blipFill>
        <p:spPr>
          <a:xfrm>
            <a:off x="1895073" y="309436"/>
            <a:ext cx="8401853" cy="6052871"/>
          </a:xfrm>
          <a:prstGeom prst="rect">
            <a:avLst/>
          </a:prstGeom>
        </p:spPr>
      </p:pic>
    </p:spTree>
    <p:extLst>
      <p:ext uri="{BB962C8B-B14F-4D97-AF65-F5344CB8AC3E}">
        <p14:creationId xmlns:p14="http://schemas.microsoft.com/office/powerpoint/2010/main" val="201186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62948"/>
          <a:stretch/>
        </p:blipFill>
        <p:spPr>
          <a:xfrm>
            <a:off x="371794" y="564757"/>
            <a:ext cx="11118242" cy="5558952"/>
          </a:xfrm>
          <a:prstGeom prst="rect">
            <a:avLst/>
          </a:prstGeom>
        </p:spPr>
      </p:pic>
    </p:spTree>
    <p:extLst>
      <p:ext uri="{BB962C8B-B14F-4D97-AF65-F5344CB8AC3E}">
        <p14:creationId xmlns:p14="http://schemas.microsoft.com/office/powerpoint/2010/main" val="340741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13326" y="1346393"/>
            <a:ext cx="5166041" cy="3779787"/>
          </a:xfrm>
          <a:prstGeom prst="rect">
            <a:avLst/>
          </a:prstGeom>
        </p:spPr>
      </p:pic>
      <p:pic>
        <p:nvPicPr>
          <p:cNvPr id="3" name="Picture 2"/>
          <p:cNvPicPr>
            <a:picLocks noChangeAspect="1"/>
          </p:cNvPicPr>
          <p:nvPr/>
        </p:nvPicPr>
        <p:blipFill>
          <a:blip r:embed="rId4"/>
          <a:stretch>
            <a:fillRect/>
          </a:stretch>
        </p:blipFill>
        <p:spPr>
          <a:xfrm>
            <a:off x="6026438" y="1346393"/>
            <a:ext cx="5450757" cy="3779787"/>
          </a:xfrm>
          <a:prstGeom prst="rect">
            <a:avLst/>
          </a:prstGeom>
        </p:spPr>
      </p:pic>
    </p:spTree>
    <p:extLst>
      <p:ext uri="{BB962C8B-B14F-4D97-AF65-F5344CB8AC3E}">
        <p14:creationId xmlns:p14="http://schemas.microsoft.com/office/powerpoint/2010/main" val="332250777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566</TotalTime>
  <Words>579</Words>
  <Application>Microsoft Office PowerPoint</Application>
  <PresentationFormat>Widescreen</PresentationFormat>
  <Paragraphs>46</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Avenir Next W01</vt:lpstr>
      <vt:lpstr>Calibri</vt:lpstr>
      <vt:lpstr>Gill Sans MT</vt:lpstr>
      <vt:lpstr>Parcel</vt:lpstr>
      <vt:lpstr>PowerPoint Presentation</vt:lpstr>
      <vt:lpstr>What is 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https://parents.fft.org.uk/ </vt:lpstr>
    </vt:vector>
  </TitlesOfParts>
  <Company>Moorlands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Early Reading Developments</dc:title>
  <dc:creator>Anna Llewellyn</dc:creator>
  <cp:lastModifiedBy>Anna Llewellyn</cp:lastModifiedBy>
  <cp:revision>65</cp:revision>
  <dcterms:created xsi:type="dcterms:W3CDTF">2022-01-25T13:54:43Z</dcterms:created>
  <dcterms:modified xsi:type="dcterms:W3CDTF">2022-05-04T15:25:46Z</dcterms:modified>
</cp:coreProperties>
</file>